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73" r:id="rId5"/>
    <p:sldId id="274" r:id="rId6"/>
    <p:sldId id="275" r:id="rId7"/>
    <p:sldId id="276" r:id="rId8"/>
    <p:sldId id="277" r:id="rId9"/>
    <p:sldId id="278"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6" d="100"/>
          <a:sy n="76" d="100"/>
        </p:scale>
        <p:origin x="-98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673B8F8-080F-441C-B0CA-C5D812438016}" type="datetimeFigureOut">
              <a:rPr lang="ru-RU"/>
              <a:pPr>
                <a:defRPr/>
              </a:pPr>
              <a:t>26.10.2010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AB14DE9E-60B4-43F8-8D28-EF165D20ADB8}"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раз слайда 1"/>
          <p:cNvSpPr>
            <a:spLocks noGrp="1" noRot="1" noChangeAspect="1"/>
          </p:cNvSpPr>
          <p:nvPr>
            <p:ph type="sldImg"/>
          </p:nvPr>
        </p:nvSpPr>
        <p:spPr bwMode="auto">
          <a:noFill/>
          <a:ln>
            <a:solidFill>
              <a:srgbClr val="000000"/>
            </a:solidFill>
            <a:miter lim="800000"/>
            <a:headEnd/>
            <a:tailEnd/>
          </a:ln>
        </p:spPr>
      </p:sp>
      <p:sp>
        <p:nvSpPr>
          <p:cNvPr id="1843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1843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A81FDD-31C2-4188-9A61-1D447CC07F15}" type="slidenum">
              <a:rPr lang="ru-RU"/>
              <a:pPr fontAlgn="base">
                <a:spcBef>
                  <a:spcPct val="0"/>
                </a:spcBef>
                <a:spcAft>
                  <a:spcPct val="0"/>
                </a:spcAft>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раз слайда 1"/>
          <p:cNvSpPr>
            <a:spLocks noGrp="1" noRot="1" noChangeAspect="1"/>
          </p:cNvSpPr>
          <p:nvPr>
            <p:ph type="sldImg"/>
          </p:nvPr>
        </p:nvSpPr>
        <p:spPr bwMode="auto">
          <a:noFill/>
          <a:ln>
            <a:solidFill>
              <a:srgbClr val="000000"/>
            </a:solidFill>
            <a:miter lim="800000"/>
            <a:headEnd/>
            <a:tailEnd/>
          </a:ln>
        </p:spPr>
      </p:sp>
      <p:sp>
        <p:nvSpPr>
          <p:cNvPr id="2048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04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0E26A0-3424-4FD3-B5C2-47340A041354}" type="slidenum">
              <a:rPr lang="ru-RU"/>
              <a:pPr fontAlgn="base">
                <a:spcBef>
                  <a:spcPct val="0"/>
                </a:spcBef>
                <a:spcAft>
                  <a:spcPct val="0"/>
                </a:spcAft>
              </a:pPr>
              <a:t>5</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p:cNvSpPr>
          <p:nvPr>
            <p:ph type="sldImg"/>
          </p:nvPr>
        </p:nvSpPr>
        <p:spPr bwMode="auto">
          <a:noFill/>
          <a:ln>
            <a:solidFill>
              <a:srgbClr val="000000"/>
            </a:solidFill>
            <a:miter lim="800000"/>
            <a:headEnd/>
            <a:tailEnd/>
          </a:ln>
        </p:spPr>
      </p:sp>
      <p:sp>
        <p:nvSpPr>
          <p:cNvPr id="2253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25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9BEBD1D-E02B-4CBF-805E-FD0D3EA7182E}" type="slidenum">
              <a:rPr lang="ru-RU"/>
              <a:pPr fontAlgn="base">
                <a:spcBef>
                  <a:spcPct val="0"/>
                </a:spcBef>
                <a:spcAft>
                  <a:spcPct val="0"/>
                </a:spcAft>
              </a:pPr>
              <a:t>6</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Образ слайда 1"/>
          <p:cNvSpPr>
            <a:spLocks noGrp="1" noRot="1" noChangeAspect="1"/>
          </p:cNvSpPr>
          <p:nvPr>
            <p:ph type="sldImg"/>
          </p:nvPr>
        </p:nvSpPr>
        <p:spPr bwMode="auto">
          <a:noFill/>
          <a:ln>
            <a:solidFill>
              <a:srgbClr val="000000"/>
            </a:solidFill>
            <a:miter lim="800000"/>
            <a:headEnd/>
            <a:tailEnd/>
          </a:ln>
        </p:spPr>
      </p:sp>
      <p:sp>
        <p:nvSpPr>
          <p:cNvPr id="24578"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457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97F9C4-064A-44C9-8BA8-23D9299D8F77}" type="slidenum">
              <a:rPr lang="ru-RU"/>
              <a:pPr fontAlgn="base">
                <a:spcBef>
                  <a:spcPct val="0"/>
                </a:spcBef>
                <a:spcAft>
                  <a:spcPct val="0"/>
                </a:spcAft>
              </a:pPr>
              <a:t>7</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Образ слайда 1"/>
          <p:cNvSpPr>
            <a:spLocks noGrp="1" noRot="1" noChangeAspect="1"/>
          </p:cNvSpPr>
          <p:nvPr>
            <p:ph type="sldImg"/>
          </p:nvPr>
        </p:nvSpPr>
        <p:spPr bwMode="auto">
          <a:noFill/>
          <a:ln>
            <a:solidFill>
              <a:srgbClr val="000000"/>
            </a:solidFill>
            <a:miter lim="800000"/>
            <a:headEnd/>
            <a:tailEnd/>
          </a:ln>
        </p:spPr>
      </p:sp>
      <p:sp>
        <p:nvSpPr>
          <p:cNvPr id="2662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662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F71B58-6475-4EC1-9063-506A2D20A813}" type="slidenum">
              <a:rPr lang="ru-RU"/>
              <a:pPr fontAlgn="base">
                <a:spcBef>
                  <a:spcPct val="0"/>
                </a:spcBef>
                <a:spcAft>
                  <a:spcPct val="0"/>
                </a:spcAft>
              </a:pPr>
              <a:t>8</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Образ слайда 1"/>
          <p:cNvSpPr>
            <a:spLocks noGrp="1" noRot="1" noChangeAspect="1"/>
          </p:cNvSpPr>
          <p:nvPr>
            <p:ph type="sldImg"/>
          </p:nvPr>
        </p:nvSpPr>
        <p:spPr bwMode="auto">
          <a:noFill/>
          <a:ln>
            <a:solidFill>
              <a:srgbClr val="000000"/>
            </a:solidFill>
            <a:miter lim="800000"/>
            <a:headEnd/>
            <a:tailEnd/>
          </a:ln>
        </p:spPr>
      </p:sp>
      <p:sp>
        <p:nvSpPr>
          <p:cNvPr id="2867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867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A2E28D-30D1-4558-88BD-DC0EA8E9908C}" type="slidenum">
              <a:rPr lang="ru-RU"/>
              <a:pPr fontAlgn="base">
                <a:spcBef>
                  <a:spcPct val="0"/>
                </a:spcBef>
                <a:spcAft>
                  <a:spcPct val="0"/>
                </a:spcAft>
              </a:pPr>
              <a:t>9</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p:cNvSpPr>
            <a:spLocks noGrp="1" noRot="1" noChangeAspect="1"/>
          </p:cNvSpPr>
          <p:nvPr>
            <p:ph type="sldImg"/>
          </p:nvPr>
        </p:nvSpPr>
        <p:spPr bwMode="auto">
          <a:noFill/>
          <a:ln>
            <a:solidFill>
              <a:srgbClr val="000000"/>
            </a:solidFill>
            <a:miter lim="800000"/>
            <a:headEnd/>
            <a:tailEnd/>
          </a:ln>
        </p:spPr>
      </p:sp>
      <p:sp>
        <p:nvSpPr>
          <p:cNvPr id="3072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072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FC2D41-F3A4-4CD8-8C31-43CDA9BA9E48}" type="slidenum">
              <a:rPr lang="ru-RU"/>
              <a:pPr fontAlgn="base">
                <a:spcBef>
                  <a:spcPct val="0"/>
                </a:spcBef>
                <a:spcAft>
                  <a:spcPct val="0"/>
                </a:spcAft>
              </a:pPr>
              <a:t>10</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p:cNvSpPr>
            <a:spLocks noGrp="1" noRot="1" noChangeAspect="1"/>
          </p:cNvSpPr>
          <p:nvPr>
            <p:ph type="sldImg"/>
          </p:nvPr>
        </p:nvSpPr>
        <p:spPr bwMode="auto">
          <a:noFill/>
          <a:ln>
            <a:solidFill>
              <a:srgbClr val="000000"/>
            </a:solidFill>
            <a:miter lim="800000"/>
            <a:headEnd/>
            <a:tailEnd/>
          </a:ln>
        </p:spPr>
      </p:sp>
      <p:sp>
        <p:nvSpPr>
          <p:cNvPr id="3277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277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C5EDEE-6CCB-4CBB-B962-28D007549FA8}" type="slidenum">
              <a:rPr lang="ru-RU"/>
              <a:pPr fontAlgn="base">
                <a:spcBef>
                  <a:spcPct val="0"/>
                </a:spcBef>
                <a:spcAft>
                  <a:spcPct val="0"/>
                </a:spcAft>
              </a:pPr>
              <a:t>11</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раз слайда 1"/>
          <p:cNvSpPr>
            <a:spLocks noGrp="1" noRot="1" noChangeAspect="1"/>
          </p:cNvSpPr>
          <p:nvPr>
            <p:ph type="sldImg"/>
          </p:nvPr>
        </p:nvSpPr>
        <p:spPr bwMode="auto">
          <a:noFill/>
          <a:ln>
            <a:solidFill>
              <a:srgbClr val="000000"/>
            </a:solidFill>
            <a:miter lim="800000"/>
            <a:headEnd/>
            <a:tailEnd/>
          </a:ln>
        </p:spPr>
      </p:sp>
      <p:sp>
        <p:nvSpPr>
          <p:cNvPr id="34818"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481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9DFB6F-C53F-4887-A90A-00333E646427}" type="slidenum">
              <a:rPr lang="ru-RU"/>
              <a:pPr fontAlgn="base">
                <a:spcBef>
                  <a:spcPct val="0"/>
                </a:spcBef>
                <a:spcAft>
                  <a:spcPct val="0"/>
                </a:spcAft>
              </a:pPr>
              <a:t>12</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Образ слайда 1"/>
          <p:cNvSpPr>
            <a:spLocks noGrp="1" noRot="1" noChangeAspect="1"/>
          </p:cNvSpPr>
          <p:nvPr>
            <p:ph type="sldImg"/>
          </p:nvPr>
        </p:nvSpPr>
        <p:spPr bwMode="auto">
          <a:noFill/>
          <a:ln>
            <a:solidFill>
              <a:srgbClr val="000000"/>
            </a:solidFill>
            <a:miter lim="800000"/>
            <a:headEnd/>
            <a:tailEnd/>
          </a:ln>
        </p:spPr>
      </p:sp>
      <p:sp>
        <p:nvSpPr>
          <p:cNvPr id="3686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686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C6A156-7A63-4F91-BB27-F22A5320AFDF}" type="slidenum">
              <a:rPr lang="ru-RU"/>
              <a:pPr fontAlgn="base">
                <a:spcBef>
                  <a:spcPct val="0"/>
                </a:spcBef>
                <a:spcAft>
                  <a:spcPct val="0"/>
                </a:spcAft>
              </a:pPr>
              <a:t>13</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Образ слайда 1"/>
          <p:cNvSpPr>
            <a:spLocks noGrp="1" noRot="1" noChangeAspect="1"/>
          </p:cNvSpPr>
          <p:nvPr>
            <p:ph type="sldImg"/>
          </p:nvPr>
        </p:nvSpPr>
        <p:spPr bwMode="auto">
          <a:noFill/>
          <a:ln>
            <a:solidFill>
              <a:srgbClr val="000000"/>
            </a:solidFill>
            <a:miter lim="800000"/>
            <a:headEnd/>
            <a:tailEnd/>
          </a:ln>
        </p:spPr>
      </p:sp>
      <p:sp>
        <p:nvSpPr>
          <p:cNvPr id="3891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891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7A9F1D-DC95-4CD8-BB6D-0A419CD6B710}" type="slidenum">
              <a:rPr lang="ru-RU"/>
              <a:pPr fontAlgn="base">
                <a:spcBef>
                  <a:spcPct val="0"/>
                </a:spcBef>
                <a:spcAft>
                  <a:spcPct val="0"/>
                </a:spcAft>
              </a:pPr>
              <a:t>14</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Образ слайда 1"/>
          <p:cNvSpPr>
            <a:spLocks noGrp="1" noRot="1" noChangeAspect="1"/>
          </p:cNvSpPr>
          <p:nvPr>
            <p:ph type="sldImg"/>
          </p:nvPr>
        </p:nvSpPr>
        <p:spPr bwMode="auto">
          <a:noFill/>
          <a:ln>
            <a:solidFill>
              <a:srgbClr val="000000"/>
            </a:solidFill>
            <a:miter lim="800000"/>
            <a:headEnd/>
            <a:tailEnd/>
          </a:ln>
        </p:spPr>
      </p:sp>
      <p:sp>
        <p:nvSpPr>
          <p:cNvPr id="4096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09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FBD76D-228D-4A55-A7EF-D4854D8E240E}" type="slidenum">
              <a:rPr lang="ru-RU"/>
              <a:pPr fontAlgn="base">
                <a:spcBef>
                  <a:spcPct val="0"/>
                </a:spcBef>
                <a:spcAft>
                  <a:spcPct val="0"/>
                </a:spcAft>
              </a:pPr>
              <a:t>15</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Образ слайда 1"/>
          <p:cNvSpPr>
            <a:spLocks noGrp="1" noRot="1" noChangeAspect="1"/>
          </p:cNvSpPr>
          <p:nvPr>
            <p:ph type="sldImg"/>
          </p:nvPr>
        </p:nvSpPr>
        <p:spPr bwMode="auto">
          <a:noFill/>
          <a:ln>
            <a:solidFill>
              <a:srgbClr val="000000"/>
            </a:solidFill>
            <a:miter lim="800000"/>
            <a:headEnd/>
            <a:tailEnd/>
          </a:ln>
        </p:spPr>
      </p:sp>
      <p:sp>
        <p:nvSpPr>
          <p:cNvPr id="4301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301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E4300E-5094-432A-8865-6A07BB127185}" type="slidenum">
              <a:rPr lang="ru-RU"/>
              <a:pPr fontAlgn="base">
                <a:spcBef>
                  <a:spcPct val="0"/>
                </a:spcBef>
                <a:spcAft>
                  <a:spcPct val="0"/>
                </a:spcAft>
              </a:pPr>
              <a:t>16</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Образ слайда 1"/>
          <p:cNvSpPr>
            <a:spLocks noGrp="1" noRot="1" noChangeAspect="1"/>
          </p:cNvSpPr>
          <p:nvPr>
            <p:ph type="sldImg"/>
          </p:nvPr>
        </p:nvSpPr>
        <p:spPr bwMode="auto">
          <a:noFill/>
          <a:ln>
            <a:solidFill>
              <a:srgbClr val="000000"/>
            </a:solidFill>
            <a:miter lim="800000"/>
            <a:headEnd/>
            <a:tailEnd/>
          </a:ln>
        </p:spPr>
      </p:sp>
      <p:sp>
        <p:nvSpPr>
          <p:cNvPr id="45058"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505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5A83E7-3719-4746-BD99-94E9E6B1E15C}" type="slidenum">
              <a:rPr lang="ru-RU"/>
              <a:pPr fontAlgn="base">
                <a:spcBef>
                  <a:spcPct val="0"/>
                </a:spcBef>
                <a:spcAft>
                  <a:spcPct val="0"/>
                </a:spcAft>
              </a:pPr>
              <a:t>17</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Образ слайда 1"/>
          <p:cNvSpPr>
            <a:spLocks noGrp="1" noRot="1" noChangeAspect="1"/>
          </p:cNvSpPr>
          <p:nvPr>
            <p:ph type="sldImg"/>
          </p:nvPr>
        </p:nvSpPr>
        <p:spPr bwMode="auto">
          <a:noFill/>
          <a:ln>
            <a:solidFill>
              <a:srgbClr val="000000"/>
            </a:solidFill>
            <a:miter lim="800000"/>
            <a:headEnd/>
            <a:tailEnd/>
          </a:ln>
        </p:spPr>
      </p:sp>
      <p:sp>
        <p:nvSpPr>
          <p:cNvPr id="4710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710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2B08D8-4A6A-43F8-A7EF-06C885103E93}" type="slidenum">
              <a:rPr lang="ru-RU"/>
              <a:pPr fontAlgn="base">
                <a:spcBef>
                  <a:spcPct val="0"/>
                </a:spcBef>
                <a:spcAft>
                  <a:spcPct val="0"/>
                </a:spcAft>
              </a:pPr>
              <a:t>18</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Образ слайда 1"/>
          <p:cNvSpPr>
            <a:spLocks noGrp="1" noRot="1" noChangeAspect="1"/>
          </p:cNvSpPr>
          <p:nvPr>
            <p:ph type="sldImg"/>
          </p:nvPr>
        </p:nvSpPr>
        <p:spPr bwMode="auto">
          <a:noFill/>
          <a:ln>
            <a:solidFill>
              <a:srgbClr val="000000"/>
            </a:solidFill>
            <a:miter lim="800000"/>
            <a:headEnd/>
            <a:tailEnd/>
          </a:ln>
        </p:spPr>
      </p:sp>
      <p:sp>
        <p:nvSpPr>
          <p:cNvPr id="4915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915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7B82F1-01C4-4EA0-9943-B7E1EC0FACB5}" type="slidenum">
              <a:rPr lang="ru-RU"/>
              <a:pPr fontAlgn="base">
                <a:spcBef>
                  <a:spcPct val="0"/>
                </a:spcBef>
                <a:spcAft>
                  <a:spcPct val="0"/>
                </a:spcAft>
              </a:pPr>
              <a:t>19</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Образ слайда 1"/>
          <p:cNvSpPr>
            <a:spLocks noGrp="1" noRot="1" noChangeAspect="1"/>
          </p:cNvSpPr>
          <p:nvPr>
            <p:ph type="sldImg"/>
          </p:nvPr>
        </p:nvSpPr>
        <p:spPr bwMode="auto">
          <a:noFill/>
          <a:ln>
            <a:solidFill>
              <a:srgbClr val="000000"/>
            </a:solidFill>
            <a:miter lim="800000"/>
            <a:headEnd/>
            <a:tailEnd/>
          </a:ln>
        </p:spPr>
      </p:sp>
      <p:sp>
        <p:nvSpPr>
          <p:cNvPr id="5120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5120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CC6B50-431E-4506-8060-44BA8C1CBC4E}" type="slidenum">
              <a:rPr lang="ru-RU"/>
              <a:pPr fontAlgn="base">
                <a:spcBef>
                  <a:spcPct val="0"/>
                </a:spcBef>
                <a:spcAft>
                  <a:spcPct val="0"/>
                </a:spcAft>
              </a:pPr>
              <a:t>20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ECC080A3-0EAE-458C-8F75-6964D1614CA3}" type="datetimeFigureOut">
              <a:rPr lang="ru-RU"/>
              <a:pPr>
                <a:defRPr/>
              </a:pPr>
              <a:t>26.10.2010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B09C08C-6B77-4439-A505-4033C3E6CD1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E48E172-8BA6-4498-97A4-057C441933E5}" type="datetimeFigureOut">
              <a:rPr lang="ru-RU"/>
              <a:pPr>
                <a:defRPr/>
              </a:pPr>
              <a:t>26.10.2010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4AF517-6018-4B58-A061-70FB895374B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7EE3753-429D-43BA-840E-A179EBD8993B}" type="datetimeFigureOut">
              <a:rPr lang="ru-RU"/>
              <a:pPr>
                <a:defRPr/>
              </a:pPr>
              <a:t>26.10.2010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932D18D-538F-4C48-A865-18B6718A296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DD35F87-6403-4A13-9CE9-2075AB6758CD}" type="datetimeFigureOut">
              <a:rPr lang="ru-RU"/>
              <a:pPr>
                <a:defRPr/>
              </a:pPr>
              <a:t>26.10.2010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E746EEB-D9F7-4C73-B97F-C1318ACE7B2E}"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5CE2FBB7-84C6-45ED-BF3A-3549446C1F84}" type="datetimeFigureOut">
              <a:rPr lang="ru-RU"/>
              <a:pPr>
                <a:defRPr/>
              </a:pPr>
              <a:t>26.10.2010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BB941611-7266-406A-860E-67EFDBD4137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F565F3EA-89FC-45E3-A673-F11898B4DAF3}" type="datetimeFigureOut">
              <a:rPr lang="ru-RU"/>
              <a:pPr>
                <a:defRPr/>
              </a:pPr>
              <a:t>26.10.2010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E4885ABB-4B69-43EC-BDB2-F2F591EEC19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EEB4DAE8-C3B8-4863-B7AD-9231F8A96765}" type="datetimeFigureOut">
              <a:rPr lang="ru-RU"/>
              <a:pPr>
                <a:defRPr/>
              </a:pPr>
              <a:t>26.10.2010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2A62DED0-803D-4DDA-9414-50D6CAC9448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61B2DDE-B4E5-4504-A57A-EF0B4FCF2AEF}" type="datetimeFigureOut">
              <a:rPr lang="ru-RU"/>
              <a:pPr>
                <a:defRPr/>
              </a:pPr>
              <a:t>26.10.2010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C269DBD-7905-43FB-8CFC-0139B21AD170}"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7853E4C-C1B3-4043-BE9E-3C6DAA18C864}" type="datetimeFigureOut">
              <a:rPr lang="ru-RU"/>
              <a:pPr>
                <a:defRPr/>
              </a:pPr>
              <a:t>26.10.2010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4E85F71-085D-42C7-9465-BEAE7B35ED29}"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C7DD8CB-B7D2-4E71-AE00-E009306EAC61}" type="datetimeFigureOut">
              <a:rPr lang="ru-RU"/>
              <a:pPr>
                <a:defRPr/>
              </a:pPr>
              <a:t>26.10.2010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B97901A-AC2D-43C4-84B4-253B21B85FC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8F4824F-4DE7-4B94-9C27-90B7CD1DF726}" type="datetimeFigureOut">
              <a:rPr lang="ru-RU"/>
              <a:pPr>
                <a:defRPr/>
              </a:pPr>
              <a:t>26.10.2010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751855E-E97E-47FF-82A9-260A4FD30075}"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19FAFFD-6229-458A-A509-C52C934964A8}" type="datetimeFigureOut">
              <a:rPr lang="ru-RU"/>
              <a:pPr>
                <a:defRPr/>
              </a:pPr>
              <a:t>26.10.2010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ABB19FD-32EB-43D7-82D7-97E0DCBCE75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75" y="2500313"/>
            <a:ext cx="7772400" cy="2143125"/>
          </a:xfrm>
          <a:solidFill>
            <a:schemeClr val="tx2">
              <a:lumMod val="40000"/>
              <a:lumOff val="60000"/>
            </a:schemeClr>
          </a:solidFill>
          <a:ln>
            <a:solidFill>
              <a:schemeClr val="tx2">
                <a:lumMod val="60000"/>
                <a:lumOff val="40000"/>
              </a:schemeClr>
            </a:solidFill>
          </a:ln>
        </p:spPr>
        <p:txBody>
          <a:bodyPr>
            <a:normAutofit/>
          </a:bodyPr>
          <a:lstStyle/>
          <a:p>
            <a:pPr>
              <a:lnSpc>
                <a:spcPct val="200000"/>
              </a:lnSpc>
            </a:pPr>
            <a:r>
              <a:rPr lang="en-US" sz="1800" b="1" smtClean="0">
                <a:latin typeface="AcadMtavr"/>
              </a:rPr>
              <a:t/>
            </a:r>
            <a:br>
              <a:rPr lang="en-US" sz="1800" b="1" smtClean="0">
                <a:latin typeface="AcadMtavr"/>
              </a:rPr>
            </a:br>
            <a:r>
              <a:rPr lang="en-US" sz="1800" b="1" smtClean="0">
                <a:latin typeface="AcadMtavr"/>
              </a:rPr>
              <a:t> </a:t>
            </a:r>
            <a:r>
              <a:rPr lang="en-US" sz="2400" b="1" smtClean="0">
                <a:latin typeface="Arial" charset="0"/>
                <a:cs typeface="Arial" charset="0"/>
              </a:rPr>
              <a:t>BATUMI STATE </a:t>
            </a:r>
            <a:br>
              <a:rPr lang="en-US" sz="2400" b="1" smtClean="0">
                <a:latin typeface="Arial" charset="0"/>
                <a:cs typeface="Arial" charset="0"/>
              </a:rPr>
            </a:br>
            <a:r>
              <a:rPr lang="en-US" sz="2400" b="1" smtClean="0">
                <a:latin typeface="Arial" charset="0"/>
                <a:cs typeface="Arial" charset="0"/>
              </a:rPr>
              <a:t>MARITIME ACADEMY</a:t>
            </a:r>
            <a:r>
              <a:rPr lang="en-US" sz="1800" smtClean="0">
                <a:latin typeface="AcadMtavr"/>
              </a:rPr>
              <a:t/>
            </a:r>
            <a:br>
              <a:rPr lang="en-US" sz="1800" smtClean="0">
                <a:latin typeface="AcadMtavr"/>
              </a:rPr>
            </a:br>
            <a:r>
              <a:rPr lang="en-US" sz="1800" b="1" smtClean="0"/>
              <a:t>158739-TEMPUS-DE-TEMPUS JPHES WeNeT</a:t>
            </a:r>
            <a:br>
              <a:rPr lang="en-US" sz="1800" b="1" smtClean="0"/>
            </a:br>
            <a:endParaRPr lang="ru-RU" sz="1800" smtClean="0"/>
          </a:p>
        </p:txBody>
      </p:sp>
      <p:pic>
        <p:nvPicPr>
          <p:cNvPr id="14338" name="Picture 2" descr="D:\Desktop\head_new.jpg"/>
          <p:cNvPicPr>
            <a:picLocks noChangeAspect="1" noChangeArrowheads="1"/>
          </p:cNvPicPr>
          <p:nvPr/>
        </p:nvPicPr>
        <p:blipFill>
          <a:blip r:embed="rId2"/>
          <a:srcRect/>
          <a:stretch>
            <a:fillRect/>
          </a:stretch>
        </p:blipFill>
        <p:spPr bwMode="auto">
          <a:xfrm>
            <a:off x="0" y="0"/>
            <a:ext cx="9144000" cy="163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643063"/>
            <a:ext cx="9144000" cy="5214937"/>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200000"/>
              </a:lnSpc>
              <a:spcAft>
                <a:spcPts val="0"/>
              </a:spcAft>
              <a:defRPr/>
            </a:pPr>
            <a:r>
              <a:rPr lang="en-US" sz="2000" b="1" dirty="0" smtClean="0">
                <a:latin typeface="AcadMtavr" pitchFamily="2" charset="0"/>
              </a:rPr>
              <a:t/>
            </a:r>
            <a:br>
              <a:rPr lang="en-US" sz="2000" b="1" dirty="0" smtClean="0">
                <a:latin typeface="AcadMtavr" pitchFamily="2" charset="0"/>
              </a:rPr>
            </a:br>
            <a:r>
              <a:rPr lang="en-US" sz="2800" b="1" dirty="0" err="1" smtClean="0">
                <a:solidFill>
                  <a:srgbClr val="002060"/>
                </a:solidFill>
                <a:latin typeface="AcadMtavr" pitchFamily="2" charset="0"/>
              </a:rPr>
              <a:t>proeqtis</a:t>
            </a:r>
            <a:r>
              <a:rPr lang="en-US" sz="2800" b="1" dirty="0" smtClean="0">
                <a:solidFill>
                  <a:srgbClr val="002060"/>
                </a:solidFill>
                <a:latin typeface="AcadMtavr" pitchFamily="2" charset="0"/>
              </a:rPr>
              <a:t> </a:t>
            </a:r>
            <a:r>
              <a:rPr lang="en-US" sz="2800" b="1" dirty="0" err="1" smtClean="0">
                <a:solidFill>
                  <a:srgbClr val="002060"/>
                </a:solidFill>
                <a:latin typeface="AcadMtavr" pitchFamily="2" charset="0"/>
              </a:rPr>
              <a:t>dasaxeleba</a:t>
            </a:r>
            <a:r>
              <a:rPr lang="en-US" sz="2800" b="1" dirty="0" smtClean="0">
                <a:latin typeface="AcadMtavr" pitchFamily="2" charset="0"/>
              </a:rPr>
              <a:t>:</a:t>
            </a:r>
            <a:r>
              <a:rPr lang="en-US" sz="2000" b="1" dirty="0" smtClean="0">
                <a:latin typeface="AcadMtavr" pitchFamily="2" charset="0"/>
              </a:rPr>
              <a:t/>
            </a:r>
            <a:br>
              <a:rPr lang="en-US" sz="2000" b="1" dirty="0" smtClean="0">
                <a:latin typeface="AcadMtavr" pitchFamily="2" charset="0"/>
              </a:rPr>
            </a:br>
            <a:r>
              <a:rPr lang="en-US" sz="2000" b="1" dirty="0" smtClean="0">
                <a:latin typeface="AcadMtavr" pitchFamily="2" charset="0"/>
              </a:rPr>
              <a:t> </a:t>
            </a:r>
            <a:r>
              <a:rPr lang="en-US" sz="2000" b="1" dirty="0" err="1" smtClean="0">
                <a:solidFill>
                  <a:schemeClr val="tx1">
                    <a:lumMod val="75000"/>
                    <a:lumOff val="25000"/>
                  </a:schemeClr>
                </a:solidFill>
                <a:latin typeface="AcadMtavr" pitchFamily="2" charset="0"/>
              </a:rPr>
              <a:t>turizmis</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sferoSi</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kvalifikaciis</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asamaRlebeli</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kursebi</a:t>
            </a:r>
            <a:r>
              <a:rPr lang="en-US" sz="2000" b="1" dirty="0" smtClean="0">
                <a:solidFill>
                  <a:schemeClr val="tx1">
                    <a:lumMod val="75000"/>
                    <a:lumOff val="25000"/>
                  </a:schemeClr>
                </a:solidFill>
                <a:latin typeface="AcadMtavr" pitchFamily="2" charset="0"/>
              </a:rPr>
              <a:t/>
            </a:r>
            <a:br>
              <a:rPr lang="en-US" sz="2000" b="1" dirty="0" smtClean="0">
                <a:solidFill>
                  <a:schemeClr val="tx1">
                    <a:lumMod val="75000"/>
                    <a:lumOff val="25000"/>
                  </a:schemeClr>
                </a:solidFill>
                <a:latin typeface="AcadMtavr" pitchFamily="2" charset="0"/>
              </a:rPr>
            </a:b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distanciuri</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swavlebis</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eleqtronuli</a:t>
            </a:r>
            <a:r>
              <a:rPr lang="en-US" sz="2000" b="1" dirty="0" smtClean="0">
                <a:solidFill>
                  <a:schemeClr val="tx1">
                    <a:lumMod val="75000"/>
                    <a:lumOff val="25000"/>
                  </a:schemeClr>
                </a:solidFill>
                <a:latin typeface="AcadMtavr" pitchFamily="2" charset="0"/>
              </a:rPr>
              <a:t> </a:t>
            </a:r>
            <a:r>
              <a:rPr lang="en-US" sz="2000" b="1" dirty="0" err="1" smtClean="0">
                <a:solidFill>
                  <a:schemeClr val="tx1">
                    <a:lumMod val="75000"/>
                    <a:lumOff val="25000"/>
                  </a:schemeClr>
                </a:solidFill>
                <a:latin typeface="AcadMtavr" pitchFamily="2" charset="0"/>
              </a:rPr>
              <a:t>qseli</a:t>
            </a:r>
            <a:r>
              <a:rPr lang="en-US" sz="2000" dirty="0" smtClean="0">
                <a:latin typeface="AcadMtavr" pitchFamily="2" charset="0"/>
              </a:rPr>
              <a:t/>
            </a:r>
            <a:br>
              <a:rPr lang="en-US" sz="2000" dirty="0" smtClean="0">
                <a:latin typeface="AcadMtavr" pitchFamily="2" charset="0"/>
              </a:rPr>
            </a:br>
            <a:r>
              <a:rPr lang="en-US" sz="2000" b="1" dirty="0" smtClean="0"/>
              <a:t>158739-TEMPUS-DE-TEMPUS JPHES </a:t>
            </a:r>
            <a:r>
              <a:rPr lang="en-US" sz="2000" b="1" dirty="0" err="1" smtClean="0"/>
              <a:t>WeNeT</a:t>
            </a:r>
            <a:r>
              <a:rPr lang="en-US" sz="2000" b="1" dirty="0" smtClean="0"/>
              <a:t/>
            </a:r>
            <a:br>
              <a:rPr lang="en-US" sz="2000" b="1" dirty="0" smtClean="0"/>
            </a:br>
            <a:r>
              <a:rPr lang="en-US" sz="2000" b="1" dirty="0" err="1" smtClean="0">
                <a:solidFill>
                  <a:srgbClr val="FF0000"/>
                </a:solidFill>
                <a:latin typeface="AcadMtavr" pitchFamily="2" charset="0"/>
              </a:rPr>
              <a:t>momxsenebeli</a:t>
            </a:r>
            <a:r>
              <a:rPr lang="en-US" sz="2000" b="1" dirty="0" smtClean="0">
                <a:solidFill>
                  <a:srgbClr val="FF0000"/>
                </a:solidFill>
                <a:latin typeface="AcadMtavr" pitchFamily="2" charset="0"/>
              </a:rPr>
              <a:t>: </a:t>
            </a:r>
            <a:r>
              <a:rPr lang="en-US" sz="2000" b="1" dirty="0" err="1" smtClean="0">
                <a:solidFill>
                  <a:srgbClr val="FF0000"/>
                </a:solidFill>
                <a:latin typeface="AcadMtavr" pitchFamily="2" charset="0"/>
              </a:rPr>
              <a:t>profesori</a:t>
            </a:r>
            <a:r>
              <a:rPr lang="en-US" sz="2000" b="1" dirty="0" smtClean="0">
                <a:solidFill>
                  <a:srgbClr val="FF0000"/>
                </a:solidFill>
                <a:latin typeface="AcadMtavr" pitchFamily="2" charset="0"/>
              </a:rPr>
              <a:t> </a:t>
            </a:r>
            <a:r>
              <a:rPr lang="en-US" sz="2000" b="1" dirty="0" err="1" smtClean="0">
                <a:solidFill>
                  <a:srgbClr val="FF0000"/>
                </a:solidFill>
                <a:latin typeface="AcadMtavr" pitchFamily="2" charset="0"/>
              </a:rPr>
              <a:t>jumber</a:t>
            </a:r>
            <a:r>
              <a:rPr lang="en-US" sz="2000" b="1" dirty="0" smtClean="0">
                <a:solidFill>
                  <a:srgbClr val="FF0000"/>
                </a:solidFill>
                <a:latin typeface="AcadMtavr" pitchFamily="2" charset="0"/>
              </a:rPr>
              <a:t> </a:t>
            </a:r>
            <a:r>
              <a:rPr lang="en-US" sz="2000" b="1" dirty="0" err="1" smtClean="0">
                <a:solidFill>
                  <a:srgbClr val="FF0000"/>
                </a:solidFill>
                <a:latin typeface="AcadMtavr" pitchFamily="2" charset="0"/>
              </a:rPr>
              <a:t>vardmaniZe</a:t>
            </a:r>
            <a:r>
              <a:rPr lang="ru-RU" sz="2000" b="1" dirty="0" smtClean="0">
                <a:latin typeface="AcadMtavr" pitchFamily="2" charset="0"/>
              </a:rPr>
              <a:t/>
            </a:r>
            <a:br>
              <a:rPr lang="ru-RU" sz="2000" b="1" dirty="0" smtClean="0">
                <a:latin typeface="AcadMtavr" pitchFamily="2" charset="0"/>
              </a:rPr>
            </a:br>
            <a:r>
              <a:rPr lang="en-US" sz="2000" b="1" dirty="0" smtClean="0"/>
              <a:t/>
            </a:r>
            <a:br>
              <a:rPr lang="en-US" sz="2000" b="1" dirty="0" smtClean="0"/>
            </a:br>
            <a:endParaRPr lang="ru-RU" sz="2000" dirty="0"/>
          </a:p>
        </p:txBody>
      </p:sp>
      <p:pic>
        <p:nvPicPr>
          <p:cNvPr id="15362" name="Picture 2" descr="D:\Desktop\head_new.jpg"/>
          <p:cNvPicPr>
            <a:picLocks noChangeAspect="1" noChangeArrowheads="1"/>
          </p:cNvPicPr>
          <p:nvPr/>
        </p:nvPicPr>
        <p:blipFill>
          <a:blip r:embed="rId2"/>
          <a:srcRect/>
          <a:stretch>
            <a:fillRect/>
          </a:stretch>
        </p:blipFill>
        <p:spPr bwMode="auto">
          <a:xfrm>
            <a:off x="0" y="0"/>
            <a:ext cx="9144000" cy="1638300"/>
          </a:xfrm>
          <a:prstGeom prst="rect">
            <a:avLst/>
          </a:prstGeom>
          <a:noFill/>
          <a:ln w="9525">
            <a:noFill/>
            <a:miter lim="800000"/>
            <a:headEnd/>
            <a:tailEnd/>
          </a:ln>
        </p:spPr>
      </p:pic>
      <p:pic>
        <p:nvPicPr>
          <p:cNvPr id="15363" name="Picture 2"/>
          <p:cNvPicPr>
            <a:picLocks noChangeAspect="1" noChangeArrowheads="1"/>
          </p:cNvPicPr>
          <p:nvPr/>
        </p:nvPicPr>
        <p:blipFill>
          <a:blip r:embed="rId3"/>
          <a:srcRect/>
          <a:stretch>
            <a:fillRect/>
          </a:stretch>
        </p:blipFill>
        <p:spPr bwMode="auto">
          <a:xfrm>
            <a:off x="0" y="1643063"/>
            <a:ext cx="857250" cy="1093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643063"/>
            <a:ext cx="9144000" cy="5214937"/>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200000"/>
              </a:lnSpc>
              <a:spcAft>
                <a:spcPts val="0"/>
              </a:spcAft>
              <a:defRPr/>
            </a:pPr>
            <a:r>
              <a:rPr lang="en-US" sz="2000" b="1" dirty="0" smtClean="0">
                <a:latin typeface="AcadMtavr" pitchFamily="2" charset="0"/>
              </a:rPr>
              <a:t/>
            </a:r>
            <a:br>
              <a:rPr lang="en-US" sz="2000" b="1" dirty="0" smtClean="0">
                <a:latin typeface="AcadMtavr" pitchFamily="2" charset="0"/>
              </a:rPr>
            </a:br>
            <a:r>
              <a:rPr lang="en-US" sz="2800" b="1" dirty="0" err="1" smtClean="0">
                <a:solidFill>
                  <a:srgbClr val="002060"/>
                </a:solidFill>
                <a:latin typeface="AcadMtavr" pitchFamily="2" charset="0"/>
              </a:rPr>
              <a:t>proeqtis</a:t>
            </a:r>
            <a:r>
              <a:rPr lang="en-US" sz="2800" b="1" dirty="0" smtClean="0">
                <a:solidFill>
                  <a:srgbClr val="002060"/>
                </a:solidFill>
                <a:latin typeface="AcadMtavr" pitchFamily="2" charset="0"/>
              </a:rPr>
              <a:t> </a:t>
            </a:r>
            <a:r>
              <a:rPr lang="en-US" sz="2800" b="1" dirty="0" err="1" smtClean="0">
                <a:solidFill>
                  <a:srgbClr val="002060"/>
                </a:solidFill>
                <a:latin typeface="AcadMtavr" pitchFamily="2" charset="0"/>
              </a:rPr>
              <a:t>dasaxeleba</a:t>
            </a:r>
            <a:r>
              <a:rPr lang="en-US" sz="2800" b="1" dirty="0" smtClean="0">
                <a:latin typeface="AcadMtavr" pitchFamily="2" charset="0"/>
              </a:rPr>
              <a:t>:</a:t>
            </a:r>
            <a:r>
              <a:rPr lang="en-US" sz="2000" b="1" dirty="0" smtClean="0">
                <a:latin typeface="AcadMtavr" pitchFamily="2" charset="0"/>
              </a:rPr>
              <a:t/>
            </a:r>
            <a:br>
              <a:rPr lang="en-US" sz="2000" b="1" dirty="0" smtClean="0">
                <a:latin typeface="AcadMtavr" pitchFamily="2" charset="0"/>
              </a:rPr>
            </a:br>
            <a:r>
              <a:rPr lang="en-US" sz="2000" b="1" dirty="0" smtClean="0">
                <a:latin typeface="AcadMtavr" pitchFamily="2" charset="0"/>
              </a:rPr>
              <a:t> </a:t>
            </a:r>
            <a:r>
              <a:rPr lang="en-US" sz="2000" b="1" dirty="0" err="1" smtClean="0">
                <a:solidFill>
                  <a:schemeClr val="bg1"/>
                </a:solidFill>
                <a:latin typeface="AcadMtavr" pitchFamily="2" charset="0"/>
              </a:rPr>
              <a:t>turizmis</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sferoSi</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kvalifikaciis</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asamaRlebeli</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kursebi</a:t>
            </a:r>
            <a:r>
              <a:rPr lang="en-US" sz="2000" b="1" dirty="0" smtClean="0">
                <a:solidFill>
                  <a:schemeClr val="bg1"/>
                </a:solidFill>
                <a:latin typeface="AcadMtavr" pitchFamily="2" charset="0"/>
              </a:rPr>
              <a:t/>
            </a:r>
            <a:br>
              <a:rPr lang="en-US" sz="2000" b="1" dirty="0" smtClean="0">
                <a:solidFill>
                  <a:schemeClr val="bg1"/>
                </a:solidFill>
                <a:latin typeface="AcadMtavr" pitchFamily="2" charset="0"/>
              </a:rPr>
            </a:b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distanciuri</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swavlebis</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eleqtronuli</a:t>
            </a:r>
            <a:r>
              <a:rPr lang="en-US" sz="2000" b="1" dirty="0" smtClean="0">
                <a:solidFill>
                  <a:schemeClr val="bg1"/>
                </a:solidFill>
                <a:latin typeface="AcadMtavr" pitchFamily="2" charset="0"/>
              </a:rPr>
              <a:t> </a:t>
            </a:r>
            <a:r>
              <a:rPr lang="en-US" sz="2000" b="1" dirty="0" err="1" smtClean="0">
                <a:solidFill>
                  <a:schemeClr val="bg1"/>
                </a:solidFill>
                <a:latin typeface="AcadMtavr" pitchFamily="2" charset="0"/>
              </a:rPr>
              <a:t>qseli</a:t>
            </a:r>
            <a:r>
              <a:rPr lang="en-US" sz="2000" dirty="0" smtClean="0">
                <a:latin typeface="AcadMtavr" pitchFamily="2" charset="0"/>
              </a:rPr>
              <a:t/>
            </a:r>
            <a:br>
              <a:rPr lang="en-US" sz="2000" dirty="0" smtClean="0">
                <a:latin typeface="AcadMtavr" pitchFamily="2" charset="0"/>
              </a:rPr>
            </a:br>
            <a:r>
              <a:rPr lang="en-US" sz="2000" b="1" dirty="0" smtClean="0"/>
              <a:t>158739-TEMPUS-DE-TEMPUS JPHES </a:t>
            </a:r>
            <a:r>
              <a:rPr lang="en-US" sz="2000" b="1" dirty="0" err="1" smtClean="0"/>
              <a:t>WeNeT</a:t>
            </a:r>
            <a:r>
              <a:rPr lang="en-US" sz="2000" b="1" dirty="0" smtClean="0"/>
              <a:t/>
            </a:r>
            <a:br>
              <a:rPr lang="en-US" sz="2000" b="1" dirty="0" smtClean="0"/>
            </a:br>
            <a:r>
              <a:rPr lang="en-US" sz="2000" b="1" dirty="0" err="1" smtClean="0">
                <a:solidFill>
                  <a:srgbClr val="FF0000"/>
                </a:solidFill>
                <a:latin typeface="AcadMtavr" pitchFamily="2" charset="0"/>
              </a:rPr>
              <a:t>momxsenebeli</a:t>
            </a:r>
            <a:r>
              <a:rPr lang="en-US" sz="2000" b="1" dirty="0" smtClean="0">
                <a:solidFill>
                  <a:srgbClr val="FF0000"/>
                </a:solidFill>
                <a:latin typeface="AcadMtavr" pitchFamily="2" charset="0"/>
              </a:rPr>
              <a:t>: </a:t>
            </a:r>
            <a:r>
              <a:rPr lang="en-US" sz="2000" b="1" dirty="0" err="1" smtClean="0">
                <a:solidFill>
                  <a:srgbClr val="FF0000"/>
                </a:solidFill>
                <a:latin typeface="AcadMtavr" pitchFamily="2" charset="0"/>
              </a:rPr>
              <a:t>profesori</a:t>
            </a:r>
            <a:r>
              <a:rPr lang="en-US" sz="2000" b="1" dirty="0" smtClean="0">
                <a:solidFill>
                  <a:srgbClr val="FF0000"/>
                </a:solidFill>
                <a:latin typeface="AcadMtavr" pitchFamily="2" charset="0"/>
              </a:rPr>
              <a:t> </a:t>
            </a:r>
            <a:r>
              <a:rPr lang="en-US" sz="2000" b="1" dirty="0" err="1" smtClean="0">
                <a:solidFill>
                  <a:srgbClr val="FF0000"/>
                </a:solidFill>
                <a:latin typeface="AcadMtavr" pitchFamily="2" charset="0"/>
              </a:rPr>
              <a:t>jumber</a:t>
            </a:r>
            <a:r>
              <a:rPr lang="en-US" sz="2000" b="1" dirty="0" smtClean="0">
                <a:solidFill>
                  <a:srgbClr val="FF0000"/>
                </a:solidFill>
                <a:latin typeface="AcadMtavr" pitchFamily="2" charset="0"/>
              </a:rPr>
              <a:t> </a:t>
            </a:r>
            <a:r>
              <a:rPr lang="en-US" sz="2000" b="1" dirty="0" err="1" smtClean="0">
                <a:solidFill>
                  <a:srgbClr val="FF0000"/>
                </a:solidFill>
                <a:latin typeface="AcadMtavr" pitchFamily="2" charset="0"/>
              </a:rPr>
              <a:t>vardmaniZe</a:t>
            </a:r>
            <a:r>
              <a:rPr lang="ru-RU" sz="2000" b="1" dirty="0" smtClean="0">
                <a:latin typeface="AcadMtavr" pitchFamily="2" charset="0"/>
              </a:rPr>
              <a:t/>
            </a:r>
            <a:br>
              <a:rPr lang="ru-RU" sz="2000" b="1" dirty="0" smtClean="0">
                <a:latin typeface="AcadMtavr" pitchFamily="2" charset="0"/>
              </a:rPr>
            </a:br>
            <a:r>
              <a:rPr lang="en-US" sz="2000" b="1" dirty="0" smtClean="0"/>
              <a:t/>
            </a:r>
            <a:br>
              <a:rPr lang="en-US" sz="2000" b="1" dirty="0" smtClean="0"/>
            </a:br>
            <a:endParaRPr lang="ru-RU" sz="2000" dirty="0"/>
          </a:p>
        </p:txBody>
      </p:sp>
      <p:pic>
        <p:nvPicPr>
          <p:cNvPr id="16386" name="Picture 2" descr="D:\Desktop\head_new.jpg"/>
          <p:cNvPicPr>
            <a:picLocks noChangeAspect="1" noChangeArrowheads="1"/>
          </p:cNvPicPr>
          <p:nvPr/>
        </p:nvPicPr>
        <p:blipFill>
          <a:blip r:embed="rId2"/>
          <a:srcRect/>
          <a:stretch>
            <a:fillRect/>
          </a:stretch>
        </p:blipFill>
        <p:spPr bwMode="auto">
          <a:xfrm>
            <a:off x="0" y="0"/>
            <a:ext cx="9144000" cy="1638300"/>
          </a:xfrm>
          <a:prstGeom prst="rect">
            <a:avLst/>
          </a:prstGeom>
          <a:noFill/>
          <a:ln w="9525">
            <a:noFill/>
            <a:miter lim="800000"/>
            <a:headEnd/>
            <a:tailEnd/>
          </a:ln>
        </p:spPr>
      </p:pic>
      <p:pic>
        <p:nvPicPr>
          <p:cNvPr id="16387" name="Picture 3"/>
          <p:cNvPicPr>
            <a:picLocks noChangeAspect="1" noChangeArrowheads="1"/>
          </p:cNvPicPr>
          <p:nvPr/>
        </p:nvPicPr>
        <p:blipFill>
          <a:blip r:embed="rId3"/>
          <a:srcRect/>
          <a:stretch>
            <a:fillRect/>
          </a:stretch>
        </p:blipFill>
        <p:spPr bwMode="auto">
          <a:xfrm>
            <a:off x="8358188" y="1643063"/>
            <a:ext cx="785812" cy="100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a:ln w="57150"/>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GB" b="1" dirty="0" err="1" smtClean="0"/>
              <a:t>Kursbezeichnung</a:t>
            </a:r>
            <a:r>
              <a:rPr lang="en-GB" b="1" dirty="0" smtClean="0"/>
              <a:t>/Name of Training Course:</a:t>
            </a:r>
            <a:endParaRPr lang="ru-RU" dirty="0"/>
          </a:p>
        </p:txBody>
      </p:sp>
      <p:pic>
        <p:nvPicPr>
          <p:cNvPr id="17411"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540375"/>
          </a:xfrm>
          <a:prstGeom prst="rect">
            <a:avLst/>
          </a:prstGeom>
          <a:solidFill>
            <a:schemeClr val="accent1">
              <a:lumMod val="20000"/>
              <a:lumOff val="80000"/>
            </a:schemeClr>
          </a:solidFill>
          <a:ln w="57150">
            <a:solidFill>
              <a:srgbClr val="00B0F0"/>
            </a:solidFill>
          </a:ln>
        </p:spPr>
        <p:txBody>
          <a:bodyPr>
            <a:spAutoFit/>
          </a:bodyPr>
          <a:lstStyle/>
          <a:p>
            <a:pPr marL="457200" indent="-457200" fontAlgn="auto">
              <a:lnSpc>
                <a:spcPct val="200000"/>
              </a:lnSpc>
              <a:spcBef>
                <a:spcPts val="0"/>
              </a:spcBef>
              <a:spcAft>
                <a:spcPts val="0"/>
              </a:spcAft>
              <a:buFont typeface="+mj-lt"/>
              <a:buAutoNum type="arabicPeriod"/>
              <a:defRPr/>
            </a:pPr>
            <a:r>
              <a:rPr lang="en-US" sz="2800" dirty="0">
                <a:latin typeface="+mn-lt"/>
              </a:rPr>
              <a:t>Logistics Management in Tourism;</a:t>
            </a:r>
            <a:endParaRPr lang="ru-RU" sz="2800" dirty="0">
              <a:latin typeface="+mn-lt"/>
            </a:endParaRPr>
          </a:p>
          <a:p>
            <a:pPr marL="457200" indent="-457200" fontAlgn="auto">
              <a:lnSpc>
                <a:spcPct val="200000"/>
              </a:lnSpc>
              <a:spcBef>
                <a:spcPts val="0"/>
              </a:spcBef>
              <a:spcAft>
                <a:spcPts val="0"/>
              </a:spcAft>
              <a:buFont typeface="+mj-lt"/>
              <a:buAutoNum type="arabicPeriod"/>
              <a:defRPr/>
            </a:pPr>
            <a:r>
              <a:rPr lang="en-US" sz="2800" dirty="0">
                <a:latin typeface="+mn-lt"/>
              </a:rPr>
              <a:t>Legal Regulation and Insurance in Tourism;</a:t>
            </a:r>
            <a:endParaRPr lang="ru-RU" sz="2800" dirty="0">
              <a:latin typeface="+mn-lt"/>
            </a:endParaRPr>
          </a:p>
          <a:p>
            <a:pPr marL="457200" indent="-457200" fontAlgn="auto">
              <a:lnSpc>
                <a:spcPct val="200000"/>
              </a:lnSpc>
              <a:spcBef>
                <a:spcPts val="0"/>
              </a:spcBef>
              <a:spcAft>
                <a:spcPts val="0"/>
              </a:spcAft>
              <a:buFont typeface="+mj-lt"/>
              <a:buAutoNum type="arabicPeriod"/>
              <a:defRPr/>
            </a:pPr>
            <a:r>
              <a:rPr lang="en-US" sz="2800" dirty="0">
                <a:latin typeface="+mn-lt"/>
              </a:rPr>
              <a:t>Cruise Operations Management;</a:t>
            </a:r>
            <a:endParaRPr lang="ru-RU" sz="2800" dirty="0">
              <a:latin typeface="+mn-lt"/>
            </a:endParaRPr>
          </a:p>
          <a:p>
            <a:pPr marL="457200" indent="-457200" fontAlgn="auto">
              <a:lnSpc>
                <a:spcPct val="200000"/>
              </a:lnSpc>
              <a:spcBef>
                <a:spcPts val="0"/>
              </a:spcBef>
              <a:spcAft>
                <a:spcPts val="0"/>
              </a:spcAft>
              <a:buFont typeface="+mj-lt"/>
              <a:buAutoNum type="arabicPeriod"/>
              <a:defRPr/>
            </a:pPr>
            <a:r>
              <a:rPr lang="en-US" sz="2800" dirty="0">
                <a:latin typeface="+mn-lt"/>
              </a:rPr>
              <a:t>Economics and Management of Tourism;</a:t>
            </a:r>
            <a:endParaRPr lang="ru-RU" sz="2800" dirty="0">
              <a:latin typeface="+mn-lt"/>
            </a:endParaRPr>
          </a:p>
          <a:p>
            <a:pPr marL="457200" indent="-457200" fontAlgn="auto">
              <a:lnSpc>
                <a:spcPct val="200000"/>
              </a:lnSpc>
              <a:spcBef>
                <a:spcPts val="0"/>
              </a:spcBef>
              <a:spcAft>
                <a:spcPts val="0"/>
              </a:spcAft>
              <a:buFont typeface="+mj-lt"/>
              <a:buAutoNum type="arabicPeriod"/>
              <a:defRPr/>
            </a:pPr>
            <a:r>
              <a:rPr lang="en-US" sz="2800" dirty="0">
                <a:latin typeface="+mn-lt"/>
              </a:rPr>
              <a:t>Cultural and Educational Tourism.</a:t>
            </a:r>
          </a:p>
          <a:p>
            <a:pPr marL="457200" indent="-457200" fontAlgn="auto">
              <a:lnSpc>
                <a:spcPct val="200000"/>
              </a:lnSpc>
              <a:spcBef>
                <a:spcPts val="0"/>
              </a:spcBef>
              <a:spcAft>
                <a:spcPts val="0"/>
              </a:spcAft>
              <a:defRPr/>
            </a:pPr>
            <a:endParaRPr lang="ru-RU" sz="2800" dirty="0">
              <a:latin typeface="+mn-lt"/>
            </a:endParaRPr>
          </a:p>
          <a:p>
            <a:pPr fontAlgn="auto">
              <a:spcBef>
                <a:spcPts val="0"/>
              </a:spcBef>
              <a:spcAft>
                <a:spcPts val="0"/>
              </a:spcAft>
              <a:defRPr/>
            </a:pPr>
            <a:endParaRPr lang="ru-RU"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GB" b="1" dirty="0" err="1" smtClean="0"/>
              <a:t>Lernziele</a:t>
            </a:r>
            <a:r>
              <a:rPr lang="en-GB" b="1" dirty="0" smtClean="0"/>
              <a:t>/Learning Targets:</a:t>
            </a:r>
            <a:endParaRPr lang="ru-RU" dirty="0"/>
          </a:p>
        </p:txBody>
      </p:sp>
      <p:pic>
        <p:nvPicPr>
          <p:cNvPr id="19459"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60"/>
            <a:ext cx="9144000" cy="5970865"/>
          </a:xfrm>
          <a:prstGeom prst="rect">
            <a:avLst/>
          </a:prstGeom>
          <a:solidFill>
            <a:schemeClr val="accent1">
              <a:lumMod val="20000"/>
              <a:lumOff val="80000"/>
            </a:schemeClr>
          </a:solidFill>
          <a:effectLst>
            <a:glow rad="63500">
              <a:schemeClr val="accent1">
                <a:satMod val="175000"/>
                <a:alpha val="40000"/>
              </a:schemeClr>
            </a:glow>
            <a:innerShdw blurRad="63500" dist="50800" dir="13500000">
              <a:prstClr val="black">
                <a:alpha val="50000"/>
              </a:prstClr>
            </a:innerShdw>
          </a:effectLst>
        </p:spPr>
        <p:txBody>
          <a:bodyPr>
            <a:spAutoFit/>
          </a:bodyPr>
          <a:lstStyle/>
          <a:p>
            <a:pPr algn="ctr" fontAlgn="auto">
              <a:spcBef>
                <a:spcPts val="0"/>
              </a:spcBef>
              <a:spcAft>
                <a:spcPts val="0"/>
              </a:spcAft>
              <a:defRPr/>
            </a:pPr>
            <a:r>
              <a:rPr lang="en-US" sz="2800" b="1" i="1" dirty="0">
                <a:latin typeface="+mn-lt"/>
              </a:rPr>
              <a:t>Accordingly, graduated student with the specialization in the Tourism Management should be aware of:</a:t>
            </a:r>
          </a:p>
          <a:p>
            <a:pPr marL="514350" indent="-514350" fontAlgn="auto">
              <a:spcBef>
                <a:spcPts val="0"/>
              </a:spcBef>
              <a:spcAft>
                <a:spcPts val="0"/>
              </a:spcAft>
              <a:buFont typeface="+mj-lt"/>
              <a:buAutoNum type="arabicPeriod"/>
              <a:defRPr/>
            </a:pPr>
            <a:r>
              <a:rPr lang="en-US" sz="2200" dirty="0">
                <a:latin typeface="+mn-lt"/>
              </a:rPr>
              <a:t>Modern trends in the tourism business administration and primary directions in management;</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The legal, economic and organizational aspects of implementation of tourist business administration;</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 Modern principles and methods in professional activities;</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Business making analyses and reconciling of the results of the synthesis;</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Professional behavior and ethical standards;</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Professional skills: communication and decision-making capacity, the own manner of system influence, etc.)</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Place and role of the logistics in modern tourist business;</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Legal, economic and organizational aspects of implementation of logistics management systems in the tourism industry;</a:t>
            </a:r>
            <a:endParaRPr lang="ru-RU" sz="2200" dirty="0">
              <a:latin typeface="+mn-lt"/>
            </a:endParaRPr>
          </a:p>
          <a:p>
            <a:pPr marL="514350" indent="-514350" fontAlgn="auto">
              <a:spcBef>
                <a:spcPts val="0"/>
              </a:spcBef>
              <a:spcAft>
                <a:spcPts val="0"/>
              </a:spcAft>
              <a:buFont typeface="+mj-lt"/>
              <a:buAutoNum type="arabicPeriod"/>
              <a:defRPr/>
            </a:pPr>
            <a:r>
              <a:rPr lang="en-US" sz="2200" dirty="0">
                <a:latin typeface="+mn-lt"/>
              </a:rPr>
              <a:t>National standards and international systems of safe and secure tourists’ transportation technology;</a:t>
            </a:r>
            <a:endParaRPr lang="ru-RU" sz="2800" dirty="0">
              <a:latin typeface="+mn-lt"/>
            </a:endParaRPr>
          </a:p>
          <a:p>
            <a:pPr fontAlgn="auto">
              <a:spcBef>
                <a:spcPts val="0"/>
              </a:spcBef>
              <a:spcAft>
                <a:spcPts val="0"/>
              </a:spcAft>
              <a:defRPr/>
            </a:pPr>
            <a:endParaRPr lang="ru-RU" dirty="0">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GB" b="1" dirty="0" err="1" smtClean="0"/>
              <a:t>Lernziele</a:t>
            </a:r>
            <a:r>
              <a:rPr lang="en-GB" b="1" dirty="0" smtClean="0"/>
              <a:t>/Learning Targets:</a:t>
            </a:r>
            <a:endParaRPr lang="ru-RU" dirty="0"/>
          </a:p>
        </p:txBody>
      </p:sp>
      <p:pic>
        <p:nvPicPr>
          <p:cNvPr id="21507"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724525"/>
          </a:xfrm>
          <a:prstGeom prst="rect">
            <a:avLst/>
          </a:prstGeom>
          <a:solidFill>
            <a:schemeClr val="accent1">
              <a:lumMod val="20000"/>
              <a:lumOff val="80000"/>
            </a:schemeClr>
          </a:solidFill>
        </p:spPr>
        <p:txBody>
          <a:bodyPr>
            <a:spAutoFit/>
          </a:bodyPr>
          <a:lstStyle/>
          <a:p>
            <a:pPr algn="ctr" fontAlgn="auto">
              <a:spcBef>
                <a:spcPts val="0"/>
              </a:spcBef>
              <a:spcAft>
                <a:spcPts val="0"/>
              </a:spcAft>
              <a:defRPr/>
            </a:pPr>
            <a:r>
              <a:rPr lang="en-US" sz="2800" b="1" i="1" dirty="0">
                <a:latin typeface="+mn-lt"/>
              </a:rPr>
              <a:t>Accordingly, graduated student with the specialization in the Tourism Management should be aware of:</a:t>
            </a:r>
          </a:p>
          <a:p>
            <a:pPr fontAlgn="auto">
              <a:spcBef>
                <a:spcPts val="0"/>
              </a:spcBef>
              <a:spcAft>
                <a:spcPts val="0"/>
              </a:spcAft>
              <a:defRPr/>
            </a:pPr>
            <a:endParaRPr lang="ru-RU" sz="2800" dirty="0">
              <a:latin typeface="+mn-lt"/>
            </a:endParaRPr>
          </a:p>
          <a:p>
            <a:pPr marL="457200" indent="-457200" fontAlgn="auto">
              <a:spcBef>
                <a:spcPts val="0"/>
              </a:spcBef>
              <a:spcAft>
                <a:spcPts val="0"/>
              </a:spcAft>
              <a:buFont typeface="+mj-lt"/>
              <a:buAutoNum type="arabicPeriod" startAt="10"/>
              <a:defRPr/>
            </a:pPr>
            <a:r>
              <a:rPr lang="en-US" sz="2400" dirty="0">
                <a:latin typeface="+mn-lt"/>
              </a:rPr>
              <a:t>Logistical aspects of the functioning of transport:</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Legal sources of tourism regulation;</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Political and legal grounds of tourism development;</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Legal basis for liability of tourism activities;</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Insurance in the tourism sector and its legal regulations;</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Legal grounds of the international tourism;</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Cruise ships design procedures; cruise customers requirements and operational capabilities;</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Cruise supply system; the quality of cruise customer service;</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Panning and management of commercial and economic activities of cruise companies.</a:t>
            </a:r>
            <a:endParaRPr lang="ru-RU" sz="2800" dirty="0">
              <a:latin typeface="+mn-lt"/>
            </a:endParaRPr>
          </a:p>
          <a:p>
            <a:pPr fontAlgn="auto">
              <a:spcBef>
                <a:spcPts val="0"/>
              </a:spcBef>
              <a:spcAft>
                <a:spcPts val="0"/>
              </a:spcAft>
              <a:defRPr/>
            </a:pPr>
            <a:endParaRPr lang="ru-RU"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GB" b="1" dirty="0" err="1" smtClean="0"/>
              <a:t>Lernziele</a:t>
            </a:r>
            <a:r>
              <a:rPr lang="en-GB" b="1" dirty="0" smtClean="0"/>
              <a:t>/Learning Targets:</a:t>
            </a:r>
            <a:endParaRPr lang="ru-RU" dirty="0"/>
          </a:p>
        </p:txBody>
      </p:sp>
      <p:pic>
        <p:nvPicPr>
          <p:cNvPr id="23555"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8001000"/>
          </a:xfrm>
          <a:prstGeom prst="rect">
            <a:avLst/>
          </a:prstGeom>
          <a:solidFill>
            <a:schemeClr val="accent1">
              <a:lumMod val="20000"/>
              <a:lumOff val="80000"/>
            </a:schemeClr>
          </a:solidFill>
        </p:spPr>
        <p:txBody>
          <a:bodyPr>
            <a:spAutoFit/>
          </a:bodyPr>
          <a:lstStyle/>
          <a:p>
            <a:pPr algn="ctr" fontAlgn="auto">
              <a:spcBef>
                <a:spcPts val="0"/>
              </a:spcBef>
              <a:spcAft>
                <a:spcPts val="0"/>
              </a:spcAft>
              <a:defRPr/>
            </a:pPr>
            <a:r>
              <a:rPr lang="en-US" sz="2800" dirty="0">
                <a:latin typeface="+mn-lt"/>
              </a:rPr>
              <a:t> </a:t>
            </a:r>
            <a:r>
              <a:rPr lang="en-US" sz="2800" b="1" dirty="0">
                <a:latin typeface="+mn-lt"/>
              </a:rPr>
              <a:t> </a:t>
            </a:r>
            <a:r>
              <a:rPr lang="en-US" sz="2400" b="1" i="1" dirty="0">
                <a:latin typeface="+mn-lt"/>
              </a:rPr>
              <a:t>Graduates in the specialty of  Tourism Management should be able to</a:t>
            </a:r>
            <a:r>
              <a:rPr lang="en-US" sz="2400" b="1" dirty="0">
                <a:latin typeface="+mn-lt"/>
              </a:rPr>
              <a:t>:</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On the basis of relevant information and knowledge acquired during the process of learning graduate student have to explain and generalization the social - economic environment, changes in objective assessment and in the field of business administration;</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Planning of tourism business, organization, management, control, analysis and synthesis, as well as other processes related to  resolution of the tasks;</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Initial analysis of inner processes in tourist and other commercial (including transport)  </a:t>
            </a:r>
            <a:r>
              <a:rPr lang="en-US" sz="2400" dirty="0" err="1">
                <a:latin typeface="+mn-lt"/>
              </a:rPr>
              <a:t>rganizations</a:t>
            </a:r>
            <a:r>
              <a:rPr lang="en-US" sz="2400" dirty="0">
                <a:latin typeface="+mn-lt"/>
              </a:rPr>
              <a:t>, operational plans and implementation of action programs;</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Successful implementation of corporative rights and duties, relationships and cooperate on corporative and public levels;</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Using of logistical principles of </a:t>
            </a:r>
            <a:r>
              <a:rPr lang="en-US" sz="2400" dirty="0" err="1">
                <a:latin typeface="+mn-lt"/>
              </a:rPr>
              <a:t>managment</a:t>
            </a:r>
            <a:r>
              <a:rPr lang="en-US" sz="2400" dirty="0">
                <a:latin typeface="+mn-lt"/>
              </a:rPr>
              <a:t> in the tourist business;</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Formation and management of logistic system of tourist company;</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Creating of transport layout, organization and consolidation, finding of transport companies;</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Negotiations, contract preparation and forming;</a:t>
            </a:r>
            <a:endParaRPr lang="ru-RU" sz="2400" dirty="0">
              <a:latin typeface="+mn-lt"/>
            </a:endParaRPr>
          </a:p>
          <a:p>
            <a:pPr marL="457200" indent="-457200" algn="just" fontAlgn="auto">
              <a:spcBef>
                <a:spcPts val="0"/>
              </a:spcBef>
              <a:spcAft>
                <a:spcPts val="0"/>
              </a:spcAft>
              <a:buFont typeface="+mj-lt"/>
              <a:buAutoNum type="arabicPeriod"/>
              <a:defRPr/>
            </a:pPr>
            <a:r>
              <a:rPr lang="en-US" sz="2400" dirty="0">
                <a:latin typeface="+mn-lt"/>
              </a:rPr>
              <a:t>Cruise planning management. Ensure the safe transportation rules </a:t>
            </a:r>
            <a:r>
              <a:rPr lang="de-DE" sz="2400" dirty="0" err="1">
                <a:latin typeface="+mn-lt"/>
              </a:rPr>
              <a:t>for</a:t>
            </a:r>
            <a:r>
              <a:rPr lang="de-DE" sz="2400" dirty="0">
                <a:latin typeface="+mn-lt"/>
              </a:rPr>
              <a:t> </a:t>
            </a:r>
            <a:r>
              <a:rPr lang="de-DE" sz="2400" dirty="0" err="1">
                <a:latin typeface="+mn-lt"/>
              </a:rPr>
              <a:t>tourists</a:t>
            </a:r>
            <a:r>
              <a:rPr lang="de-DE" sz="2400" dirty="0">
                <a:latin typeface="+mn-lt"/>
              </a:rPr>
              <a:t>;</a:t>
            </a:r>
            <a:endParaRPr lang="ru-RU"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GB" b="1" dirty="0" err="1" smtClean="0"/>
              <a:t>Lernziele</a:t>
            </a:r>
            <a:r>
              <a:rPr lang="en-GB" b="1" dirty="0" smtClean="0"/>
              <a:t>/Learning Targets:</a:t>
            </a:r>
            <a:endParaRPr lang="ru-RU" dirty="0"/>
          </a:p>
        </p:txBody>
      </p:sp>
      <p:pic>
        <p:nvPicPr>
          <p:cNvPr id="25603"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662613"/>
          </a:xfrm>
          <a:prstGeom prst="rect">
            <a:avLst/>
          </a:prstGeom>
          <a:solidFill>
            <a:schemeClr val="accent1">
              <a:lumMod val="20000"/>
              <a:lumOff val="80000"/>
            </a:schemeClr>
          </a:solidFill>
        </p:spPr>
        <p:txBody>
          <a:bodyPr>
            <a:spAutoFit/>
          </a:bodyPr>
          <a:lstStyle/>
          <a:p>
            <a:pPr algn="ctr" fontAlgn="auto">
              <a:spcBef>
                <a:spcPts val="0"/>
              </a:spcBef>
              <a:spcAft>
                <a:spcPts val="0"/>
              </a:spcAft>
              <a:defRPr/>
            </a:pPr>
            <a:r>
              <a:rPr lang="en-US" sz="2800" dirty="0">
                <a:latin typeface="+mn-lt"/>
              </a:rPr>
              <a:t> </a:t>
            </a:r>
            <a:r>
              <a:rPr lang="en-US" sz="2800" b="1" dirty="0">
                <a:latin typeface="+mn-lt"/>
              </a:rPr>
              <a:t> </a:t>
            </a:r>
            <a:r>
              <a:rPr lang="en-US" sz="2400" b="1" i="1" dirty="0">
                <a:latin typeface="+mn-lt"/>
              </a:rPr>
              <a:t>Graduates in the specialty of  Tourism Management should be able to</a:t>
            </a:r>
            <a:r>
              <a:rPr lang="en-US" sz="2400" b="1" dirty="0">
                <a:latin typeface="+mn-lt"/>
              </a:rPr>
              <a:t>:</a:t>
            </a:r>
          </a:p>
          <a:p>
            <a:pPr algn="ctr" fontAlgn="auto">
              <a:spcBef>
                <a:spcPts val="0"/>
              </a:spcBef>
              <a:spcAft>
                <a:spcPts val="0"/>
              </a:spcAft>
              <a:defRPr/>
            </a:pP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Determine of commercial and economic efficiency of transport operations;</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Collaboration with the customs brokers: negotiation, documentation, fees, etc.;</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Passengers and cargo insurance.</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 Legal evaluation of contracts and other documents used in tourist activities;</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Cruise routes planning, administration of cruise operations;</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Coordination of cruise elements; cruise food organization;</a:t>
            </a:r>
            <a:endParaRPr lang="ru-RU" sz="2400" dirty="0">
              <a:latin typeface="+mn-lt"/>
            </a:endParaRPr>
          </a:p>
          <a:p>
            <a:pPr marL="457200" indent="-457200" fontAlgn="auto">
              <a:spcBef>
                <a:spcPts val="0"/>
              </a:spcBef>
              <a:spcAft>
                <a:spcPts val="0"/>
              </a:spcAft>
              <a:buFont typeface="+mj-lt"/>
              <a:buAutoNum type="arabicPeriod" startAt="10"/>
              <a:defRPr/>
            </a:pPr>
            <a:r>
              <a:rPr lang="en-US" sz="2400" dirty="0">
                <a:latin typeface="+mn-lt"/>
              </a:rPr>
              <a:t>Cruise hotel management service.</a:t>
            </a:r>
            <a:endParaRPr lang="ru-RU" sz="2400" dirty="0">
              <a:latin typeface="+mn-lt"/>
            </a:endParaRPr>
          </a:p>
          <a:p>
            <a:pPr marL="457200" indent="-457200" fontAlgn="auto">
              <a:spcBef>
                <a:spcPts val="0"/>
              </a:spcBef>
              <a:spcAft>
                <a:spcPts val="0"/>
              </a:spcAft>
              <a:buFont typeface="+mj-lt"/>
              <a:buAutoNum type="arabicPeriod" startAt="10"/>
              <a:defRPr/>
            </a:pPr>
            <a:endParaRPr lang="ru-RU" sz="2800" dirty="0">
              <a:latin typeface="+mn-lt"/>
            </a:endParaRPr>
          </a:p>
          <a:p>
            <a:pPr fontAlgn="auto">
              <a:spcBef>
                <a:spcPts val="0"/>
              </a:spcBef>
              <a:spcAft>
                <a:spcPts val="0"/>
              </a:spcAft>
              <a:defRPr/>
            </a:pPr>
            <a:endParaRPr lang="ru-RU"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sz="3600" dirty="0" smtClean="0"/>
              <a:t> </a:t>
            </a:r>
            <a:r>
              <a:rPr lang="en-US" sz="3600" b="1" dirty="0" smtClean="0"/>
              <a:t> </a:t>
            </a:r>
            <a:r>
              <a:rPr lang="en-US" b="1" dirty="0" smtClean="0"/>
              <a:t>The field of employment and career</a:t>
            </a:r>
            <a:endParaRPr lang="ru-RU" dirty="0" smtClean="0"/>
          </a:p>
        </p:txBody>
      </p:sp>
      <p:pic>
        <p:nvPicPr>
          <p:cNvPr id="27651"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970588"/>
          </a:xfrm>
          <a:prstGeom prst="rect">
            <a:avLst/>
          </a:prstGeom>
          <a:solidFill>
            <a:schemeClr val="accent1">
              <a:lumMod val="20000"/>
              <a:lumOff val="80000"/>
            </a:schemeClr>
          </a:solidFill>
        </p:spPr>
        <p:txBody>
          <a:bodyPr>
            <a:spAutoFit/>
          </a:bodyPr>
          <a:lstStyle/>
          <a:p>
            <a:pPr fontAlgn="auto">
              <a:spcBef>
                <a:spcPts val="0"/>
              </a:spcBef>
              <a:spcAft>
                <a:spcPts val="0"/>
              </a:spcAft>
              <a:defRPr/>
            </a:pPr>
            <a:r>
              <a:rPr lang="en-US" sz="2400" dirty="0">
                <a:latin typeface="+mn-lt"/>
              </a:rPr>
              <a:t> </a:t>
            </a:r>
            <a:endParaRPr lang="ru-RU" sz="2400" dirty="0">
              <a:latin typeface="+mn-lt"/>
            </a:endParaRPr>
          </a:p>
          <a:p>
            <a:pPr fontAlgn="auto">
              <a:spcBef>
                <a:spcPts val="0"/>
              </a:spcBef>
              <a:spcAft>
                <a:spcPts val="0"/>
              </a:spcAft>
              <a:defRPr/>
            </a:pPr>
            <a:r>
              <a:rPr lang="en-US" sz="2400" dirty="0">
                <a:latin typeface="+mn-lt"/>
              </a:rPr>
              <a:t>Graduated student who completed certificate operates in tourist organizations and focused on the professional level management and relevant decision-making actions.</a:t>
            </a:r>
            <a:endParaRPr lang="ru-RU" sz="2400" dirty="0">
              <a:latin typeface="+mn-lt"/>
            </a:endParaRPr>
          </a:p>
          <a:p>
            <a:pPr fontAlgn="auto">
              <a:spcBef>
                <a:spcPts val="0"/>
              </a:spcBef>
              <a:spcAft>
                <a:spcPts val="0"/>
              </a:spcAft>
              <a:defRPr/>
            </a:pPr>
            <a:r>
              <a:rPr lang="en-US" sz="2400" dirty="0">
                <a:latin typeface="+mn-lt"/>
              </a:rPr>
              <a:t> Education Program in </a:t>
            </a:r>
            <a:r>
              <a:rPr lang="en-US" sz="2400" b="1" dirty="0">
                <a:latin typeface="+mn-lt"/>
              </a:rPr>
              <a:t>Tourism Management</a:t>
            </a:r>
            <a:r>
              <a:rPr lang="en-US" sz="2400" dirty="0">
                <a:latin typeface="+mn-lt"/>
              </a:rPr>
              <a:t> gratitude qualified managers who can be employed:</a:t>
            </a:r>
          </a:p>
          <a:p>
            <a:pPr fontAlgn="auto">
              <a:spcBef>
                <a:spcPts val="0"/>
              </a:spcBef>
              <a:spcAft>
                <a:spcPts val="0"/>
              </a:spcAft>
              <a:defRPr/>
            </a:pPr>
            <a:endParaRPr lang="ru-RU" sz="2400" dirty="0">
              <a:latin typeface="+mn-lt"/>
            </a:endParaRPr>
          </a:p>
          <a:p>
            <a:pPr fontAlgn="auto">
              <a:spcBef>
                <a:spcPts val="0"/>
              </a:spcBef>
              <a:spcAft>
                <a:spcPts val="0"/>
              </a:spcAft>
              <a:defRPr/>
            </a:pPr>
            <a:r>
              <a:rPr lang="en-US" sz="2400" dirty="0">
                <a:latin typeface="+mn-lt"/>
              </a:rPr>
              <a:t>• Tourist companies;</a:t>
            </a:r>
            <a:endParaRPr lang="ru-RU" sz="2400" dirty="0">
              <a:latin typeface="+mn-lt"/>
            </a:endParaRPr>
          </a:p>
          <a:p>
            <a:pPr fontAlgn="auto">
              <a:spcBef>
                <a:spcPts val="0"/>
              </a:spcBef>
              <a:spcAft>
                <a:spcPts val="0"/>
              </a:spcAft>
              <a:defRPr/>
            </a:pPr>
            <a:r>
              <a:rPr lang="en-US" sz="2400" dirty="0">
                <a:latin typeface="+mn-lt"/>
              </a:rPr>
              <a:t>• Tourist bureaus;</a:t>
            </a:r>
            <a:endParaRPr lang="ru-RU" sz="2400" dirty="0">
              <a:latin typeface="+mn-lt"/>
            </a:endParaRPr>
          </a:p>
          <a:p>
            <a:pPr fontAlgn="auto">
              <a:spcBef>
                <a:spcPts val="0"/>
              </a:spcBef>
              <a:spcAft>
                <a:spcPts val="0"/>
              </a:spcAft>
              <a:defRPr/>
            </a:pPr>
            <a:r>
              <a:rPr lang="en-US" sz="2400" dirty="0">
                <a:latin typeface="+mn-lt"/>
              </a:rPr>
              <a:t>• Tourism sector in state institutions;</a:t>
            </a:r>
            <a:endParaRPr lang="ru-RU" sz="2400" dirty="0">
              <a:latin typeface="+mn-lt"/>
            </a:endParaRPr>
          </a:p>
          <a:p>
            <a:pPr fontAlgn="auto">
              <a:spcBef>
                <a:spcPts val="0"/>
              </a:spcBef>
              <a:spcAft>
                <a:spcPts val="0"/>
              </a:spcAft>
              <a:defRPr/>
            </a:pPr>
            <a:r>
              <a:rPr lang="en-US" sz="2400" dirty="0">
                <a:latin typeface="+mn-lt"/>
              </a:rPr>
              <a:t>• Hotels;</a:t>
            </a:r>
            <a:endParaRPr lang="ru-RU" sz="2400" dirty="0">
              <a:latin typeface="+mn-lt"/>
            </a:endParaRPr>
          </a:p>
          <a:p>
            <a:pPr fontAlgn="auto">
              <a:spcBef>
                <a:spcPts val="0"/>
              </a:spcBef>
              <a:spcAft>
                <a:spcPts val="0"/>
              </a:spcAft>
              <a:defRPr/>
            </a:pPr>
            <a:r>
              <a:rPr lang="en-US" sz="2400" dirty="0">
                <a:latin typeface="+mn-lt"/>
              </a:rPr>
              <a:t>• Restaurants and cafes;</a:t>
            </a:r>
            <a:endParaRPr lang="ru-RU" sz="2400" dirty="0">
              <a:latin typeface="+mn-lt"/>
            </a:endParaRPr>
          </a:p>
          <a:p>
            <a:pPr fontAlgn="auto">
              <a:spcBef>
                <a:spcPts val="0"/>
              </a:spcBef>
              <a:spcAft>
                <a:spcPts val="0"/>
              </a:spcAft>
              <a:defRPr/>
            </a:pPr>
            <a:r>
              <a:rPr lang="en-US" sz="2400" dirty="0">
                <a:latin typeface="+mn-lt"/>
              </a:rPr>
              <a:t>• Business sector;</a:t>
            </a:r>
            <a:endParaRPr lang="ru-RU" sz="2400" dirty="0">
              <a:latin typeface="+mn-lt"/>
            </a:endParaRPr>
          </a:p>
          <a:p>
            <a:pPr fontAlgn="auto">
              <a:spcBef>
                <a:spcPts val="0"/>
              </a:spcBef>
              <a:spcAft>
                <a:spcPts val="0"/>
              </a:spcAft>
              <a:defRPr/>
            </a:pPr>
            <a:r>
              <a:rPr lang="en-US" sz="2400" dirty="0">
                <a:latin typeface="+mn-lt"/>
              </a:rPr>
              <a:t>• NGO and all those organizations which are linked to tourism.</a:t>
            </a:r>
            <a:endParaRPr lang="ru-RU" sz="2400" dirty="0">
              <a:latin typeface="+mn-lt"/>
            </a:endParaRPr>
          </a:p>
          <a:p>
            <a:pPr marL="457200" indent="-457200" fontAlgn="auto">
              <a:spcBef>
                <a:spcPts val="0"/>
              </a:spcBef>
              <a:spcAft>
                <a:spcPts val="0"/>
              </a:spcAft>
              <a:defRPr/>
            </a:pPr>
            <a:endParaRPr lang="ru-RU" sz="2800" dirty="0">
              <a:latin typeface="+mn-lt"/>
            </a:endParaRPr>
          </a:p>
          <a:p>
            <a:pPr fontAlgn="auto">
              <a:spcBef>
                <a:spcPts val="0"/>
              </a:spcBef>
              <a:spcAft>
                <a:spcPts val="0"/>
              </a:spcAft>
              <a:defRPr/>
            </a:pPr>
            <a:endParaRPr lang="ru-RU" dirty="0">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Logistics Management in Tourism</a:t>
            </a:r>
            <a:endParaRPr lang="ru-RU" dirty="0"/>
          </a:p>
        </p:txBody>
      </p:sp>
      <p:pic>
        <p:nvPicPr>
          <p:cNvPr id="29699"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786438"/>
          </a:xfrm>
          <a:prstGeom prst="rect">
            <a:avLst/>
          </a:prstGeom>
          <a:solidFill>
            <a:schemeClr val="accent1">
              <a:lumMod val="20000"/>
              <a:lumOff val="80000"/>
            </a:schemeClr>
          </a:solidFill>
        </p:spPr>
        <p:txBody>
          <a:bodyPr>
            <a:spAutoFit/>
          </a:bodyPr>
          <a:lstStyle/>
          <a:p>
            <a:pPr algn="just" fontAlgn="auto">
              <a:spcBef>
                <a:spcPts val="0"/>
              </a:spcBef>
              <a:spcAft>
                <a:spcPts val="0"/>
              </a:spcAft>
              <a:defRPr/>
            </a:pPr>
            <a:r>
              <a:rPr lang="en-US" sz="2200" b="1" i="1" u="sng" dirty="0">
                <a:latin typeface="+mn-lt"/>
              </a:rPr>
              <a:t>Description of study discipline</a:t>
            </a:r>
            <a:r>
              <a:rPr lang="en-US" sz="2200" dirty="0">
                <a:latin typeface="+mn-lt"/>
              </a:rPr>
              <a:t>. The training course will explore planning, organization, management and control of the tourism and other types of economical flows (material, information, services,  financial) in the space and time.</a:t>
            </a:r>
          </a:p>
          <a:p>
            <a:pPr algn="just" fontAlgn="auto">
              <a:spcBef>
                <a:spcPts val="0"/>
              </a:spcBef>
              <a:spcAft>
                <a:spcPts val="0"/>
              </a:spcAft>
              <a:defRPr/>
            </a:pPr>
            <a:r>
              <a:rPr lang="en-US" sz="2200" b="1" i="1" u="sng" dirty="0">
                <a:latin typeface="+mn-lt"/>
              </a:rPr>
              <a:t>Content of study discipline</a:t>
            </a:r>
            <a:r>
              <a:rPr lang="en-US" sz="2200" dirty="0">
                <a:latin typeface="+mn-lt"/>
              </a:rPr>
              <a:t>. </a:t>
            </a:r>
            <a:r>
              <a:rPr lang="en-US" sz="2200" i="1" dirty="0">
                <a:latin typeface="+mn-lt"/>
              </a:rPr>
              <a:t>The program includes the following study questions</a:t>
            </a:r>
            <a:r>
              <a:rPr lang="en-US" sz="2200" dirty="0">
                <a:latin typeface="+mn-lt"/>
              </a:rPr>
              <a:t>:</a:t>
            </a:r>
            <a:endParaRPr lang="ru-RU" sz="2200" dirty="0">
              <a:latin typeface="+mn-lt"/>
            </a:endParaRPr>
          </a:p>
          <a:p>
            <a:pPr algn="just" fontAlgn="auto">
              <a:spcBef>
                <a:spcPts val="0"/>
              </a:spcBef>
              <a:spcAft>
                <a:spcPts val="0"/>
              </a:spcAft>
              <a:defRPr/>
            </a:pPr>
            <a:r>
              <a:rPr lang="en-US" sz="2200" i="1" dirty="0">
                <a:latin typeface="+mn-lt"/>
              </a:rPr>
              <a:t>Reference basis of Logistics and development factors</a:t>
            </a:r>
            <a:r>
              <a:rPr lang="en-US" sz="2200" dirty="0">
                <a:latin typeface="+mn-lt"/>
              </a:rPr>
              <a:t>: basic logistics concepts, definitions, objectives and functions; logistics concepts; a conceptual approach to logistics in evolution; economic compromises categories.</a:t>
            </a:r>
            <a:endParaRPr lang="ru-RU" sz="2200" dirty="0">
              <a:latin typeface="+mn-lt"/>
            </a:endParaRPr>
          </a:p>
          <a:p>
            <a:pPr algn="just" fontAlgn="auto">
              <a:spcBef>
                <a:spcPts val="0"/>
              </a:spcBef>
              <a:spcAft>
                <a:spcPts val="0"/>
              </a:spcAft>
              <a:defRPr/>
            </a:pPr>
            <a:r>
              <a:rPr lang="en-US" sz="2200" i="1" dirty="0">
                <a:latin typeface="+mn-lt"/>
              </a:rPr>
              <a:t>Functional complex of logistics management</a:t>
            </a:r>
            <a:r>
              <a:rPr lang="en-US" sz="2200" dirty="0">
                <a:latin typeface="+mn-lt"/>
              </a:rPr>
              <a:t>: customer service; customer service strategy methods; service logistics services.</a:t>
            </a:r>
            <a:endParaRPr lang="ru-RU" sz="2200" dirty="0">
              <a:latin typeface="+mn-lt"/>
            </a:endParaRPr>
          </a:p>
          <a:p>
            <a:pPr algn="just" fontAlgn="auto">
              <a:spcBef>
                <a:spcPts val="0"/>
              </a:spcBef>
              <a:spcAft>
                <a:spcPts val="0"/>
              </a:spcAft>
              <a:defRPr/>
            </a:pPr>
            <a:r>
              <a:rPr lang="en-US" sz="2200" i="1" dirty="0">
                <a:latin typeface="+mn-lt"/>
              </a:rPr>
              <a:t>Tourism transportation assistance:</a:t>
            </a:r>
            <a:r>
              <a:rPr lang="en-US" sz="2200" dirty="0">
                <a:latin typeface="+mn-lt"/>
              </a:rPr>
              <a:t> Select type of transport; domestic and international transportation organization; logistics aspects the functioning of the transport; transport logistics systems functions and objectives in tourism.</a:t>
            </a:r>
            <a:endParaRPr lang="ru-RU" sz="2200" dirty="0">
              <a:latin typeface="+mn-lt"/>
            </a:endParaRPr>
          </a:p>
          <a:p>
            <a:pPr algn="just" fontAlgn="auto">
              <a:spcBef>
                <a:spcPts val="0"/>
              </a:spcBef>
              <a:spcAft>
                <a:spcPts val="0"/>
              </a:spcAft>
              <a:defRPr/>
            </a:pPr>
            <a:r>
              <a:rPr lang="en-US" sz="2200" i="1" dirty="0">
                <a:latin typeface="+mn-lt"/>
              </a:rPr>
              <a:t>Information Systems and Technology in Logistics</a:t>
            </a:r>
            <a:r>
              <a:rPr lang="en-US" sz="2200" dirty="0">
                <a:latin typeface="+mn-lt"/>
              </a:rPr>
              <a:t>: Logistics and tourism company monitoring systems used in information technologies and  systems.</a:t>
            </a:r>
            <a:endParaRPr lang="ru-RU" sz="2200" dirty="0">
              <a:latin typeface="+mn-lt"/>
            </a:endParaRPr>
          </a:p>
          <a:p>
            <a:pPr fontAlgn="auto">
              <a:spcBef>
                <a:spcPts val="0"/>
              </a:spcBef>
              <a:spcAft>
                <a:spcPts val="0"/>
              </a:spcAft>
              <a:defRPr/>
            </a:pPr>
            <a:endParaRPr lang="ru-RU" dirty="0">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Logistics Management in Tourism</a:t>
            </a:r>
            <a:endParaRPr lang="ru-RU" dirty="0"/>
          </a:p>
        </p:txBody>
      </p:sp>
      <p:pic>
        <p:nvPicPr>
          <p:cNvPr id="31747"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448300"/>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200" b="1" i="1" u="sng" dirty="0">
                <a:latin typeface="+mn-lt"/>
              </a:rPr>
              <a:t>Objective of study discipline</a:t>
            </a:r>
            <a:r>
              <a:rPr lang="en-US" sz="2200" dirty="0">
                <a:latin typeface="+mn-lt"/>
              </a:rPr>
              <a:t>. The module aims to study to future specialists issues of formation of logistics as the scientific direction of development and </a:t>
            </a:r>
            <a:r>
              <a:rPr lang="en-US" sz="2200" dirty="0" err="1">
                <a:latin typeface="+mn-lt"/>
              </a:rPr>
              <a:t>infraindustry</a:t>
            </a:r>
            <a:r>
              <a:rPr lang="en-US" sz="2200" dirty="0">
                <a:latin typeface="+mn-lt"/>
              </a:rPr>
              <a:t>; modern logistics concepts</a:t>
            </a:r>
            <a:endParaRPr lang="ru-RU" sz="2200" dirty="0">
              <a:latin typeface="+mn-lt"/>
            </a:endParaRPr>
          </a:p>
          <a:p>
            <a:pPr algn="just" fontAlgn="auto">
              <a:spcBef>
                <a:spcPts val="0"/>
              </a:spcBef>
              <a:spcAft>
                <a:spcPts val="0"/>
              </a:spcAft>
              <a:defRPr/>
            </a:pPr>
            <a:r>
              <a:rPr lang="en-US" sz="2200" dirty="0">
                <a:latin typeface="+mn-lt"/>
              </a:rPr>
              <a:t>and technologies; planning and management of tourism logistics systems, the relation of logistics infrastructure with tourism service market and transport tourist company's logistical systems.</a:t>
            </a:r>
          </a:p>
          <a:p>
            <a:pPr algn="just" fontAlgn="auto">
              <a:spcBef>
                <a:spcPts val="0"/>
              </a:spcBef>
              <a:spcAft>
                <a:spcPts val="0"/>
              </a:spcAft>
              <a:defRPr/>
            </a:pPr>
            <a:endParaRPr lang="ru-RU" sz="2200" dirty="0">
              <a:latin typeface="+mn-lt"/>
            </a:endParaRPr>
          </a:p>
          <a:p>
            <a:pPr algn="just" fontAlgn="auto">
              <a:spcBef>
                <a:spcPts val="0"/>
              </a:spcBef>
              <a:spcAft>
                <a:spcPts val="0"/>
              </a:spcAft>
              <a:defRPr/>
            </a:pPr>
            <a:r>
              <a:rPr lang="en-US" sz="2200" b="1" i="1" u="sng" dirty="0">
                <a:latin typeface="+mn-lt"/>
              </a:rPr>
              <a:t>Study results</a:t>
            </a:r>
            <a:r>
              <a:rPr lang="en-US" sz="2200" dirty="0">
                <a:latin typeface="+mn-lt"/>
              </a:rPr>
              <a:t>. </a:t>
            </a:r>
            <a:r>
              <a:rPr lang="en-US" sz="2200" i="1" dirty="0">
                <a:latin typeface="+mn-lt"/>
              </a:rPr>
              <a:t>Graduated student should know:</a:t>
            </a:r>
            <a:r>
              <a:rPr lang="en-US" sz="2200" dirty="0">
                <a:latin typeface="+mn-lt"/>
              </a:rPr>
              <a:t> basic concepts and terms of service logistics; major logistical concepts, technologies and systems; place and role of the logistics in modern tourist business; legal, economic and organizational aspects of implementation of logistics systems management in tourism industry; safe and secure transportation technology of tourists using the international and national norms; customer service standards; the importance of information and tasks in the logistics; transport logistics and objectives of the essence; logistical aspects of the functioning of transport.</a:t>
            </a:r>
            <a:endParaRPr lang="ru-RU" sz="2200" dirty="0">
              <a:latin typeface="+mn-lt"/>
            </a:endParaRPr>
          </a:p>
          <a:p>
            <a:pPr fontAlgn="auto">
              <a:spcBef>
                <a:spcPts val="0"/>
              </a:spcBef>
              <a:spcAft>
                <a:spcPts val="0"/>
              </a:spcAft>
              <a:defRPr/>
            </a:pPr>
            <a:endParaRPr lang="ru-RU" dirty="0">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Logistics Management in Tourism</a:t>
            </a:r>
            <a:endParaRPr lang="ru-RU" dirty="0"/>
          </a:p>
        </p:txBody>
      </p:sp>
      <p:pic>
        <p:nvPicPr>
          <p:cNvPr id="33795"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575300"/>
          </a:xfrm>
          <a:prstGeom prst="rect">
            <a:avLst/>
          </a:prstGeom>
          <a:solidFill>
            <a:schemeClr val="tx2">
              <a:lumMod val="20000"/>
              <a:lumOff val="80000"/>
            </a:schemeClr>
          </a:solidFill>
        </p:spPr>
        <p:txBody>
          <a:bodyPr>
            <a:spAutoFit/>
          </a:bodyPr>
          <a:lstStyle/>
          <a:p>
            <a:pPr algn="just" fontAlgn="auto">
              <a:lnSpc>
                <a:spcPct val="150000"/>
              </a:lnSpc>
              <a:spcBef>
                <a:spcPts val="0"/>
              </a:spcBef>
              <a:spcAft>
                <a:spcPts val="0"/>
              </a:spcAft>
              <a:defRPr/>
            </a:pPr>
            <a:r>
              <a:rPr lang="en-US" sz="2400" b="1" i="1" u="sng" dirty="0">
                <a:latin typeface="+mn-lt"/>
              </a:rPr>
              <a:t>The student should be able to</a:t>
            </a:r>
            <a:r>
              <a:rPr lang="en-US" sz="2400" dirty="0">
                <a:latin typeface="+mn-lt"/>
              </a:rPr>
              <a:t>: using of logistical principles of management in tourism business, formation and management of logistic systems in tourism companies; creation of transport layout,</a:t>
            </a:r>
            <a:endParaRPr lang="ru-RU" sz="2400" dirty="0">
              <a:latin typeface="+mn-lt"/>
            </a:endParaRPr>
          </a:p>
          <a:p>
            <a:pPr algn="just" fontAlgn="auto">
              <a:lnSpc>
                <a:spcPct val="150000"/>
              </a:lnSpc>
              <a:spcBef>
                <a:spcPts val="0"/>
              </a:spcBef>
              <a:spcAft>
                <a:spcPts val="0"/>
              </a:spcAft>
              <a:defRPr/>
            </a:pPr>
            <a:r>
              <a:rPr lang="en-US" sz="2400" dirty="0">
                <a:latin typeface="+mn-lt"/>
              </a:rPr>
              <a:t>organization and consolidation; seeking of transportation companies;</a:t>
            </a:r>
            <a:endParaRPr lang="ru-RU" sz="2400" dirty="0">
              <a:latin typeface="+mn-lt"/>
            </a:endParaRPr>
          </a:p>
          <a:p>
            <a:pPr algn="just" fontAlgn="auto">
              <a:lnSpc>
                <a:spcPct val="150000"/>
              </a:lnSpc>
              <a:spcBef>
                <a:spcPts val="0"/>
              </a:spcBef>
              <a:spcAft>
                <a:spcPts val="0"/>
              </a:spcAft>
              <a:defRPr/>
            </a:pPr>
            <a:r>
              <a:rPr lang="en-US" sz="2400" dirty="0">
                <a:latin typeface="+mn-lt"/>
              </a:rPr>
              <a:t>planning of effective strategies for customer services in tourism;</a:t>
            </a:r>
            <a:endParaRPr lang="ru-RU" sz="2400" dirty="0">
              <a:latin typeface="+mn-lt"/>
            </a:endParaRPr>
          </a:p>
          <a:p>
            <a:pPr algn="just" fontAlgn="auto">
              <a:lnSpc>
                <a:spcPct val="150000"/>
              </a:lnSpc>
              <a:spcBef>
                <a:spcPts val="0"/>
              </a:spcBef>
              <a:spcAft>
                <a:spcPts val="0"/>
              </a:spcAft>
              <a:defRPr/>
            </a:pPr>
            <a:r>
              <a:rPr lang="en-US" sz="2400" dirty="0">
                <a:latin typeface="+mn-lt"/>
              </a:rPr>
              <a:t>making of organizational and administrative decisions; tourist flows management; determine of commercial and economic efficiency of the transport operations; estimation of transportation operations; work with the customs brokers (negotiation, documentation, fees, etc.); passengers and cargo insurance.</a:t>
            </a:r>
            <a:endParaRPr lang="ru-RU" sz="2400"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Logistics Management in Tourism</a:t>
            </a:r>
            <a:endParaRPr lang="ru-RU" dirty="0"/>
          </a:p>
        </p:txBody>
      </p:sp>
      <p:pic>
        <p:nvPicPr>
          <p:cNvPr id="35843"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575300"/>
          </a:xfrm>
          <a:prstGeom prst="rect">
            <a:avLst/>
          </a:prstGeom>
          <a:solidFill>
            <a:schemeClr val="tx2">
              <a:lumMod val="20000"/>
              <a:lumOff val="80000"/>
            </a:schemeClr>
          </a:solidFill>
        </p:spPr>
        <p:txBody>
          <a:bodyPr>
            <a:spAutoFit/>
          </a:bodyPr>
          <a:lstStyle/>
          <a:p>
            <a:pPr algn="just" fontAlgn="auto">
              <a:lnSpc>
                <a:spcPct val="150000"/>
              </a:lnSpc>
              <a:spcBef>
                <a:spcPts val="0"/>
              </a:spcBef>
              <a:spcAft>
                <a:spcPts val="0"/>
              </a:spcAft>
              <a:defRPr/>
            </a:pPr>
            <a:r>
              <a:rPr lang="en-US" sz="2400" b="1" i="1" u="sng" dirty="0">
                <a:latin typeface="+mn-lt"/>
              </a:rPr>
              <a:t>The student should be able to</a:t>
            </a:r>
            <a:r>
              <a:rPr lang="en-US" sz="2400" dirty="0">
                <a:latin typeface="+mn-lt"/>
              </a:rPr>
              <a:t>: using of logistical principles of management in tourism business, formation and management of logistic systems in tourism companies; creation of transport layout,</a:t>
            </a:r>
            <a:endParaRPr lang="ru-RU" sz="2400" dirty="0">
              <a:latin typeface="+mn-lt"/>
            </a:endParaRPr>
          </a:p>
          <a:p>
            <a:pPr algn="just" fontAlgn="auto">
              <a:lnSpc>
                <a:spcPct val="150000"/>
              </a:lnSpc>
              <a:spcBef>
                <a:spcPts val="0"/>
              </a:spcBef>
              <a:spcAft>
                <a:spcPts val="0"/>
              </a:spcAft>
              <a:defRPr/>
            </a:pPr>
            <a:r>
              <a:rPr lang="en-US" sz="2400" dirty="0">
                <a:latin typeface="+mn-lt"/>
              </a:rPr>
              <a:t>organization and consolidation; seeking of transportation companies;</a:t>
            </a:r>
            <a:endParaRPr lang="ru-RU" sz="2400" dirty="0">
              <a:latin typeface="+mn-lt"/>
            </a:endParaRPr>
          </a:p>
          <a:p>
            <a:pPr algn="just" fontAlgn="auto">
              <a:lnSpc>
                <a:spcPct val="150000"/>
              </a:lnSpc>
              <a:spcBef>
                <a:spcPts val="0"/>
              </a:spcBef>
              <a:spcAft>
                <a:spcPts val="0"/>
              </a:spcAft>
              <a:defRPr/>
            </a:pPr>
            <a:r>
              <a:rPr lang="en-US" sz="2400" dirty="0">
                <a:latin typeface="+mn-lt"/>
              </a:rPr>
              <a:t>planning of effective strategies for customer services in tourism;</a:t>
            </a:r>
            <a:endParaRPr lang="ru-RU" sz="2400" dirty="0">
              <a:latin typeface="+mn-lt"/>
            </a:endParaRPr>
          </a:p>
          <a:p>
            <a:pPr algn="just" fontAlgn="auto">
              <a:lnSpc>
                <a:spcPct val="150000"/>
              </a:lnSpc>
              <a:spcBef>
                <a:spcPts val="0"/>
              </a:spcBef>
              <a:spcAft>
                <a:spcPts val="0"/>
              </a:spcAft>
              <a:defRPr/>
            </a:pPr>
            <a:r>
              <a:rPr lang="en-US" sz="2400" dirty="0">
                <a:latin typeface="+mn-lt"/>
              </a:rPr>
              <a:t>making of organizational and administrative decisions; tourist flows management; determine of commercial and economic efficiency of the transport operations; estimation of transportation operations; work with the customs brokers (negotiation, documentation, fees, etc.); passengers and cargo insurance.</a:t>
            </a:r>
            <a:endParaRPr lang="ru-RU" sz="2400"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Legal Regulation and Insurance in Tourism</a:t>
            </a:r>
            <a:endParaRPr lang="ru-RU" dirty="0"/>
          </a:p>
        </p:txBody>
      </p:sp>
      <p:pic>
        <p:nvPicPr>
          <p:cNvPr id="37891"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6002338"/>
          </a:xfrm>
          <a:prstGeom prst="rect">
            <a:avLst/>
          </a:prstGeom>
          <a:solidFill>
            <a:schemeClr val="tx2">
              <a:lumMod val="20000"/>
              <a:lumOff val="80000"/>
            </a:schemeClr>
          </a:solidFill>
        </p:spPr>
        <p:txBody>
          <a:bodyPr>
            <a:spAutoFit/>
          </a:bodyPr>
          <a:lstStyle/>
          <a:p>
            <a:pPr fontAlgn="auto">
              <a:spcBef>
                <a:spcPts val="0"/>
              </a:spcBef>
              <a:spcAft>
                <a:spcPts val="0"/>
              </a:spcAft>
              <a:defRPr/>
            </a:pPr>
            <a:endParaRPr lang="en-US" sz="2400" b="1" i="1" u="sng" dirty="0">
              <a:latin typeface="+mn-lt"/>
            </a:endParaRPr>
          </a:p>
          <a:p>
            <a:pPr fontAlgn="auto">
              <a:lnSpc>
                <a:spcPct val="200000"/>
              </a:lnSpc>
              <a:spcBef>
                <a:spcPts val="0"/>
              </a:spcBef>
              <a:spcAft>
                <a:spcPts val="0"/>
              </a:spcAft>
              <a:defRPr/>
            </a:pPr>
            <a:r>
              <a:rPr lang="en-US" sz="2400" b="1" i="1" u="sng" dirty="0">
                <a:latin typeface="+mn-lt"/>
              </a:rPr>
              <a:t>Objective of study discipline.</a:t>
            </a:r>
            <a:r>
              <a:rPr lang="en-US" sz="2400" dirty="0">
                <a:latin typeface="+mn-lt"/>
              </a:rPr>
              <a:t> Study module aims to teach future  specialists to legal sources of regulation of tourism in Georgia, civil legislation in the field of tourism, tourist activities in the</a:t>
            </a:r>
            <a:endParaRPr lang="ru-RU" sz="2400" dirty="0">
              <a:latin typeface="+mn-lt"/>
            </a:endParaRPr>
          </a:p>
          <a:p>
            <a:pPr fontAlgn="auto">
              <a:lnSpc>
                <a:spcPct val="200000"/>
              </a:lnSpc>
              <a:spcBef>
                <a:spcPts val="0"/>
              </a:spcBef>
              <a:spcAft>
                <a:spcPts val="0"/>
              </a:spcAft>
              <a:defRPr/>
            </a:pPr>
            <a:r>
              <a:rPr lang="en-US" sz="2400" dirty="0">
                <a:latin typeface="+mn-lt"/>
              </a:rPr>
              <a:t>licensing, certification, standardization and legal grounds, international tourism, the legal system insurance in the tourism  sector (in general) and its legal system.</a:t>
            </a:r>
          </a:p>
          <a:p>
            <a:pPr fontAlgn="auto">
              <a:lnSpc>
                <a:spcPct val="200000"/>
              </a:lnSpc>
              <a:spcBef>
                <a:spcPts val="0"/>
              </a:spcBef>
              <a:spcAft>
                <a:spcPts val="0"/>
              </a:spcAft>
              <a:defRPr/>
            </a:pPr>
            <a:endParaRPr lang="ru-RU" sz="2400" dirty="0">
              <a:latin typeface="+mn-lt"/>
            </a:endParaRPr>
          </a:p>
          <a:p>
            <a:pPr fontAlgn="auto">
              <a:spcBef>
                <a:spcPts val="0"/>
              </a:spcBef>
              <a:spcAft>
                <a:spcPts val="0"/>
              </a:spcAft>
              <a:defRPr/>
            </a:pPr>
            <a:endParaRPr lang="en-US" sz="2400" b="1" i="1" u="sng"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Legal Regulation and Insurance in Tourism</a:t>
            </a:r>
            <a:endParaRPr lang="ru-RU" dirty="0"/>
          </a:p>
        </p:txBody>
      </p:sp>
      <p:pic>
        <p:nvPicPr>
          <p:cNvPr id="39939"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632450"/>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400" b="1" i="1" u="sng" dirty="0">
                <a:latin typeface="+mn-lt"/>
              </a:rPr>
              <a:t> </a:t>
            </a:r>
          </a:p>
          <a:p>
            <a:pPr algn="just" fontAlgn="auto">
              <a:spcBef>
                <a:spcPts val="0"/>
              </a:spcBef>
              <a:spcAft>
                <a:spcPts val="0"/>
              </a:spcAft>
              <a:defRPr/>
            </a:pPr>
            <a:r>
              <a:rPr lang="en-US" sz="2400" b="1" i="1" u="sng" dirty="0">
                <a:latin typeface="+mn-lt"/>
              </a:rPr>
              <a:t>Study results</a:t>
            </a:r>
            <a:r>
              <a:rPr lang="en-US" sz="2400" dirty="0">
                <a:latin typeface="+mn-lt"/>
              </a:rPr>
              <a:t>. </a:t>
            </a:r>
            <a:r>
              <a:rPr lang="en-US" sz="2400" i="1" dirty="0">
                <a:latin typeface="+mn-lt"/>
              </a:rPr>
              <a:t>Students should know</a:t>
            </a:r>
            <a:r>
              <a:rPr lang="en-US" sz="2400" dirty="0">
                <a:latin typeface="+mn-lt"/>
              </a:rPr>
              <a:t>: the main legal categories and  terms used in the international, private and public law, law regulating sources of tourism, legal grounds of tourism development  policy (freedom of movement, border, customs law); legal basis of responsibility in tourism activities, civil law and insurance in tourism, legal regulation of insurance, legal grounds of international  tourism (in general). </a:t>
            </a:r>
            <a:endParaRPr lang="ru-RU" sz="2400" dirty="0">
              <a:latin typeface="+mn-lt"/>
            </a:endParaRPr>
          </a:p>
          <a:p>
            <a:pPr algn="just" fontAlgn="auto">
              <a:spcBef>
                <a:spcPts val="0"/>
              </a:spcBef>
              <a:spcAft>
                <a:spcPts val="0"/>
              </a:spcAft>
              <a:defRPr/>
            </a:pPr>
            <a:r>
              <a:rPr lang="en-US" sz="2400" i="1" dirty="0">
                <a:latin typeface="+mn-lt"/>
              </a:rPr>
              <a:t>Student should be able to do legal</a:t>
            </a:r>
            <a:r>
              <a:rPr lang="en-US" sz="2400" dirty="0">
                <a:latin typeface="+mn-lt"/>
              </a:rPr>
              <a:t> assessment of he existing agreements species and used the documents of tourist  activities, legally correct decision-making in the existing treaty  species and used the documents of legal evaluation of the  international legislation based on valid tourist activities, work with tourists in travel firms, independent decision-making activities with tour operators and agents.</a:t>
            </a:r>
          </a:p>
          <a:p>
            <a:pPr algn="just" fontAlgn="auto">
              <a:spcBef>
                <a:spcPts val="0"/>
              </a:spcBef>
              <a:spcAft>
                <a:spcPts val="0"/>
              </a:spcAft>
              <a:defRPr/>
            </a:pPr>
            <a:endParaRPr lang="ru-RU" sz="240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Cruise Operations Management abstract</a:t>
            </a:r>
            <a:endParaRPr lang="ru-RU" dirty="0"/>
          </a:p>
        </p:txBody>
      </p:sp>
      <p:pic>
        <p:nvPicPr>
          <p:cNvPr id="41987"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7110413"/>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400" b="1" i="1" u="sng" dirty="0">
                <a:latin typeface="+mn-lt"/>
              </a:rPr>
              <a:t> Description of study discipline</a:t>
            </a:r>
            <a:r>
              <a:rPr lang="en-US" sz="2400" dirty="0">
                <a:latin typeface="+mn-lt"/>
              </a:rPr>
              <a:t>. The training course will acquaint with history and modern methods of management and organization of  cruise over seas and oceans.</a:t>
            </a:r>
            <a:endParaRPr lang="ru-RU" sz="2400" dirty="0">
              <a:latin typeface="+mn-lt"/>
            </a:endParaRPr>
          </a:p>
          <a:p>
            <a:pPr algn="just" fontAlgn="auto">
              <a:spcBef>
                <a:spcPts val="0"/>
              </a:spcBef>
              <a:spcAft>
                <a:spcPts val="0"/>
              </a:spcAft>
              <a:defRPr/>
            </a:pPr>
            <a:r>
              <a:rPr lang="en-US" sz="2400" b="1" i="1" u="sng" dirty="0">
                <a:latin typeface="+mn-lt"/>
              </a:rPr>
              <a:t>Content of study discipline</a:t>
            </a:r>
            <a:r>
              <a:rPr lang="en-US" sz="2400" dirty="0">
                <a:latin typeface="+mn-lt"/>
              </a:rPr>
              <a:t>. Introduction to Cruise Operations; a history and elements of cruising; the image of cruising; the cruise market;  maritime issues and legislation; the development of the shipping industry, cruise ship management and environmental issues,  designing a cruise - itinerary planning, the roles and responsibilities on a cruise ship;  the purser and hotel services, the  shipboard culture, passenger services management, managing food and drink operations supplies and services, food service delivery systems, organizing people, products, processes, premises and plant, managing facilities; health, safety and security; training onboard, situated learning, learning cultures; training needs, skills development and coaching skills; managing integrated operations; administration; accounting; banking, finance and control, medical, counseling, health  and safety, management strategies, customer service, service quality, total guest satisfaction, balanced score card, critical success  factors, empowerment.</a:t>
            </a:r>
            <a:endParaRPr lang="ru-RU" sz="2400" dirty="0">
              <a:latin typeface="+mn-lt"/>
            </a:endParaRPr>
          </a:p>
          <a:p>
            <a:pPr algn="just" fontAlgn="auto">
              <a:spcBef>
                <a:spcPts val="0"/>
              </a:spcBef>
              <a:spcAft>
                <a:spcPts val="0"/>
              </a:spcAft>
              <a:defRPr/>
            </a:pPr>
            <a:endParaRPr lang="ru-RU" sz="24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Cruise Operations Management abstract</a:t>
            </a:r>
            <a:endParaRPr lang="ru-RU" dirty="0"/>
          </a:p>
        </p:txBody>
      </p:sp>
      <p:pic>
        <p:nvPicPr>
          <p:cNvPr id="44035"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5632450"/>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400" b="1" i="1" u="sng" dirty="0">
                <a:latin typeface="+mn-lt"/>
              </a:rPr>
              <a:t> </a:t>
            </a:r>
          </a:p>
          <a:p>
            <a:pPr algn="just" fontAlgn="auto">
              <a:spcBef>
                <a:spcPts val="0"/>
              </a:spcBef>
              <a:spcAft>
                <a:spcPts val="0"/>
              </a:spcAft>
              <a:defRPr/>
            </a:pPr>
            <a:r>
              <a:rPr lang="en-US" sz="2400" b="1" i="1" u="sng" dirty="0">
                <a:latin typeface="+mn-lt"/>
              </a:rPr>
              <a:t>Objective of study discipline</a:t>
            </a:r>
            <a:r>
              <a:rPr lang="en-US" sz="2400" dirty="0">
                <a:latin typeface="+mn-lt"/>
              </a:rPr>
              <a:t>. Study module aims to teach </a:t>
            </a:r>
            <a:r>
              <a:rPr lang="en-US" sz="2400" dirty="0" err="1">
                <a:latin typeface="+mn-lt"/>
              </a:rPr>
              <a:t>futurespecialists</a:t>
            </a:r>
            <a:r>
              <a:rPr lang="en-US" sz="2400" dirty="0">
                <a:latin typeface="+mn-lt"/>
              </a:rPr>
              <a:t> to history and elements of cruising; the image of cruising; the cruise market; managing integrated cruise operations; administration; accounting; banking, finance and control.</a:t>
            </a:r>
          </a:p>
          <a:p>
            <a:pPr algn="just" fontAlgn="auto">
              <a:spcBef>
                <a:spcPts val="0"/>
              </a:spcBef>
              <a:spcAft>
                <a:spcPts val="0"/>
              </a:spcAft>
              <a:defRPr/>
            </a:pPr>
            <a:endParaRPr lang="ru-RU" sz="2400" dirty="0">
              <a:latin typeface="+mn-lt"/>
            </a:endParaRPr>
          </a:p>
          <a:p>
            <a:pPr algn="just" fontAlgn="auto">
              <a:spcBef>
                <a:spcPts val="0"/>
              </a:spcBef>
              <a:spcAft>
                <a:spcPts val="0"/>
              </a:spcAft>
              <a:defRPr/>
            </a:pPr>
            <a:r>
              <a:rPr lang="en-US" sz="2400" b="1" i="1" u="sng" dirty="0">
                <a:latin typeface="+mn-lt"/>
              </a:rPr>
              <a:t>Study results</a:t>
            </a:r>
            <a:r>
              <a:rPr lang="en-US" sz="2400" dirty="0">
                <a:latin typeface="+mn-lt"/>
              </a:rPr>
              <a:t>. </a:t>
            </a:r>
            <a:r>
              <a:rPr lang="en-US" sz="2400" i="1" dirty="0">
                <a:latin typeface="+mn-lt"/>
              </a:rPr>
              <a:t>As a result of the study of module the students should know</a:t>
            </a:r>
            <a:r>
              <a:rPr lang="en-US" sz="2400" dirty="0">
                <a:latin typeface="+mn-lt"/>
              </a:rPr>
              <a:t>: tourist motivations; finances of the cruise operations; procedures of the legislation of cruise ships; customer requirements and operational abilities; cruise logistics system; quality of service.</a:t>
            </a:r>
            <a:endParaRPr lang="ru-RU" sz="2400" dirty="0">
              <a:latin typeface="+mn-lt"/>
            </a:endParaRPr>
          </a:p>
          <a:p>
            <a:pPr algn="just" fontAlgn="auto">
              <a:spcBef>
                <a:spcPts val="0"/>
              </a:spcBef>
              <a:spcAft>
                <a:spcPts val="0"/>
              </a:spcAft>
              <a:defRPr/>
            </a:pPr>
            <a:r>
              <a:rPr lang="en-US" sz="2400" i="1" dirty="0">
                <a:latin typeface="+mn-lt"/>
              </a:rPr>
              <a:t> Student should be able to</a:t>
            </a:r>
            <a:r>
              <a:rPr lang="en-US" sz="2400" dirty="0">
                <a:latin typeface="+mn-lt"/>
              </a:rPr>
              <a:t>: logistics and context of cruise; planning of cruise routes; administration of cruise operations; coordination of cruise elements; organization of cruise meal objects; management of cruise hotel service.</a:t>
            </a:r>
          </a:p>
          <a:p>
            <a:pPr algn="just" fontAlgn="auto">
              <a:spcBef>
                <a:spcPts val="0"/>
              </a:spcBef>
              <a:spcAft>
                <a:spcPts val="0"/>
              </a:spcAft>
              <a:defRPr/>
            </a:pPr>
            <a:endParaRPr lang="ru-RU" sz="24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fontScale="92500"/>
          </a:bodyPr>
          <a:lstStyle/>
          <a:p>
            <a:pPr fontAlgn="auto">
              <a:spcAft>
                <a:spcPts val="0"/>
              </a:spcAft>
              <a:buFont typeface="Arial" pitchFamily="34" charset="0"/>
              <a:buNone/>
              <a:defRPr/>
            </a:pPr>
            <a:r>
              <a:rPr lang="en-US" b="1" dirty="0" smtClean="0"/>
              <a:t>Economics and Management of Tourism abstract</a:t>
            </a:r>
            <a:endParaRPr lang="ru-RU" dirty="0" smtClean="0"/>
          </a:p>
        </p:txBody>
      </p:sp>
      <p:pic>
        <p:nvPicPr>
          <p:cNvPr id="46083"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85875"/>
            <a:ext cx="9144000" cy="7478713"/>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400" b="1" i="1" u="sng" dirty="0">
                <a:latin typeface="+mn-lt"/>
              </a:rPr>
              <a:t>Description of study discipline</a:t>
            </a:r>
            <a:r>
              <a:rPr lang="en-US" sz="2400" dirty="0">
                <a:latin typeface="+mn-lt"/>
              </a:rPr>
              <a:t>. Economics and Management of Tourism studies key issues of economics, management and marketing of tourism, history of development and trends of this sector, its specific features and characteristics, the implementation of specific management methods and mechanisms, marketing research technology.</a:t>
            </a:r>
            <a:endParaRPr lang="ru-RU" sz="2400" dirty="0">
              <a:latin typeface="+mn-lt"/>
            </a:endParaRPr>
          </a:p>
          <a:p>
            <a:pPr algn="just" fontAlgn="auto">
              <a:spcBef>
                <a:spcPts val="0"/>
              </a:spcBef>
              <a:spcAft>
                <a:spcPts val="0"/>
              </a:spcAft>
              <a:defRPr/>
            </a:pPr>
            <a:r>
              <a:rPr lang="en-US" sz="2400" b="1" i="1" u="sng" dirty="0">
                <a:latin typeface="+mn-lt"/>
              </a:rPr>
              <a:t>Content of study discipline</a:t>
            </a:r>
            <a:r>
              <a:rPr lang="en-US" sz="2400" dirty="0">
                <a:latin typeface="+mn-lt"/>
              </a:rPr>
              <a:t>. The program will be evaluated on the concept of tourism, its etymology and current value as well as specific signs and characteristics on the way of formation as service for population, natural and anthropogenic resource as a factor of the development of sector, the structure and effectiveness of tourist facilities and capital purposes.</a:t>
            </a:r>
            <a:endParaRPr lang="ru-RU" sz="2400" dirty="0">
              <a:latin typeface="+mn-lt"/>
            </a:endParaRPr>
          </a:p>
          <a:p>
            <a:pPr algn="just" fontAlgn="auto">
              <a:spcBef>
                <a:spcPts val="0"/>
              </a:spcBef>
              <a:spcAft>
                <a:spcPts val="0"/>
              </a:spcAft>
              <a:defRPr/>
            </a:pPr>
            <a:r>
              <a:rPr lang="en-US" sz="2400" dirty="0">
                <a:latin typeface="+mn-lt"/>
              </a:rPr>
              <a:t>Module provides concrete issues of implementation of tourism management as well, effectiveness of management of this sector on the different levels, main types of treaties, operations organizational forms in international tourism and defining factors of intrusion of other sectors in given field.</a:t>
            </a:r>
            <a:endParaRPr lang="ru-RU" sz="2400" dirty="0">
              <a:latin typeface="+mn-lt"/>
            </a:endParaRPr>
          </a:p>
          <a:p>
            <a:pPr algn="just" fontAlgn="auto">
              <a:spcBef>
                <a:spcPts val="0"/>
              </a:spcBef>
              <a:spcAft>
                <a:spcPts val="0"/>
              </a:spcAft>
              <a:defRPr/>
            </a:pPr>
            <a:r>
              <a:rPr lang="en-US" sz="2400" dirty="0">
                <a:latin typeface="+mn-lt"/>
              </a:rPr>
              <a:t>Subject of study is also content and purpose of tourism marketing, its technology of implementation as well and basic characteristics of the importer and exporter tourist countries.</a:t>
            </a:r>
            <a:endParaRPr lang="ru-RU" sz="2400" dirty="0">
              <a:latin typeface="+mn-lt"/>
            </a:endParaRPr>
          </a:p>
          <a:p>
            <a:pPr algn="just" fontAlgn="auto">
              <a:spcBef>
                <a:spcPts val="0"/>
              </a:spcBef>
              <a:spcAft>
                <a:spcPts val="0"/>
              </a:spcAft>
              <a:defRPr/>
            </a:pPr>
            <a:r>
              <a:rPr lang="en-US" sz="2400" b="1" i="1" u="sng" dirty="0">
                <a:latin typeface="+mn-lt"/>
              </a:rPr>
              <a:t> </a:t>
            </a:r>
            <a:endParaRPr lang="ru-RU" sz="24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fontScale="92500"/>
          </a:bodyPr>
          <a:lstStyle/>
          <a:p>
            <a:pPr fontAlgn="auto">
              <a:spcAft>
                <a:spcPts val="0"/>
              </a:spcAft>
              <a:buFont typeface="Arial" pitchFamily="34" charset="0"/>
              <a:buNone/>
              <a:defRPr/>
            </a:pPr>
            <a:r>
              <a:rPr lang="en-US" b="1" dirty="0" smtClean="0"/>
              <a:t>Economics and Management of Tourism abstract</a:t>
            </a:r>
            <a:endParaRPr lang="ru-RU" dirty="0" smtClean="0"/>
          </a:p>
        </p:txBody>
      </p:sp>
      <p:pic>
        <p:nvPicPr>
          <p:cNvPr id="48131"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14438"/>
            <a:ext cx="9144000" cy="7478712"/>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400" b="1" i="1" u="sng" dirty="0">
                <a:latin typeface="+mn-lt"/>
              </a:rPr>
              <a:t>  Description of study discipline</a:t>
            </a:r>
            <a:r>
              <a:rPr lang="en-US" sz="2400" dirty="0">
                <a:latin typeface="+mn-lt"/>
              </a:rPr>
              <a:t>. Economics and Management of Tourism studies key issues of economics, management and marketing of tourism, history of development and trends of this sector, its specific features and characteristics, the implementation of specific management methods and mechanisms, marketing research technology.</a:t>
            </a:r>
            <a:endParaRPr lang="ru-RU" sz="2400" dirty="0">
              <a:latin typeface="+mn-lt"/>
            </a:endParaRPr>
          </a:p>
          <a:p>
            <a:pPr algn="just" fontAlgn="auto">
              <a:spcBef>
                <a:spcPts val="0"/>
              </a:spcBef>
              <a:spcAft>
                <a:spcPts val="0"/>
              </a:spcAft>
              <a:defRPr/>
            </a:pPr>
            <a:r>
              <a:rPr lang="en-US" sz="2400" b="1" i="1" u="sng" dirty="0">
                <a:latin typeface="+mn-lt"/>
              </a:rPr>
              <a:t>Content of study discipline</a:t>
            </a:r>
            <a:r>
              <a:rPr lang="en-US" sz="2400" dirty="0">
                <a:latin typeface="+mn-lt"/>
              </a:rPr>
              <a:t>. The program will be evaluated on the concept of tourism, its etymology and current value as well as specific signs and characteristics on the way of formation as service for population, natural and anthropogenic resource as a factor of the development of sector, the structure and effectiveness of tourist facilities and capital purposes.</a:t>
            </a:r>
            <a:endParaRPr lang="ru-RU" sz="2400" dirty="0">
              <a:latin typeface="+mn-lt"/>
            </a:endParaRPr>
          </a:p>
          <a:p>
            <a:pPr algn="just" fontAlgn="auto">
              <a:spcBef>
                <a:spcPts val="0"/>
              </a:spcBef>
              <a:spcAft>
                <a:spcPts val="0"/>
              </a:spcAft>
              <a:defRPr/>
            </a:pPr>
            <a:r>
              <a:rPr lang="en-US" sz="2400" dirty="0">
                <a:latin typeface="+mn-lt"/>
              </a:rPr>
              <a:t>Module provides concrete issues of implementation of tourism management as well, effectiveness of management of this sector on the different levels, main types of treaties, operations organizational forms in international tourism and defining factors of intrusion of other sectors in given field.</a:t>
            </a:r>
            <a:endParaRPr lang="ru-RU" sz="2400" dirty="0">
              <a:latin typeface="+mn-lt"/>
            </a:endParaRPr>
          </a:p>
          <a:p>
            <a:pPr algn="just" fontAlgn="auto">
              <a:spcBef>
                <a:spcPts val="0"/>
              </a:spcBef>
              <a:spcAft>
                <a:spcPts val="0"/>
              </a:spcAft>
              <a:defRPr/>
            </a:pPr>
            <a:r>
              <a:rPr lang="en-US" sz="2400" dirty="0">
                <a:latin typeface="+mn-lt"/>
              </a:rPr>
              <a:t>Subject of study is also content and purpose of tourism marketing, its technology of implementation as well and basic characteristics of the importer and exporter tourist countries.</a:t>
            </a:r>
            <a:endParaRPr lang="ru-RU" sz="2400"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88" y="0"/>
            <a:ext cx="8215312" cy="642938"/>
          </a:xfrm>
          <a:solidFill>
            <a:schemeClr val="bg2">
              <a:lumMod val="50000"/>
            </a:schemeClr>
          </a:solidFill>
        </p:spPr>
        <p:style>
          <a:lnRef idx="0">
            <a:scrgbClr r="0" g="0" b="0"/>
          </a:lnRef>
          <a:fillRef idx="1002">
            <a:schemeClr val="dk2"/>
          </a:fillRef>
          <a:effectRef idx="0">
            <a:scrgbClr r="0" g="0" b="0"/>
          </a:effectRef>
          <a:fontRef idx="major"/>
        </p:style>
        <p:txBody>
          <a:bodyPr rtlCol="0">
            <a:normAutofit/>
          </a:bodyPr>
          <a:lstStyle/>
          <a:p>
            <a:pPr fontAlgn="auto">
              <a:lnSpc>
                <a:spcPct val="150000"/>
              </a:lnSpc>
              <a:spcAft>
                <a:spcPts val="0"/>
              </a:spcAft>
              <a:defRPr/>
            </a:pPr>
            <a:r>
              <a:rPr lang="en-US" sz="2000" b="1" dirty="0" smtClean="0"/>
              <a:t>158739-TEMPUS-DE-TEMPUS JPHES </a:t>
            </a:r>
            <a:r>
              <a:rPr lang="en-US" sz="2000" b="1" dirty="0" err="1" smtClean="0"/>
              <a:t>WeNeT</a:t>
            </a:r>
            <a:endParaRPr lang="ru-RU" sz="1800" dirty="0"/>
          </a:p>
        </p:txBody>
      </p:sp>
      <p:sp>
        <p:nvSpPr>
          <p:cNvPr id="6" name="Подзаголовок 5"/>
          <p:cNvSpPr>
            <a:spLocks noGrp="1"/>
          </p:cNvSpPr>
          <p:nvPr>
            <p:ph type="subTitle" idx="1"/>
          </p:nvPr>
        </p:nvSpPr>
        <p:spPr>
          <a:xfrm>
            <a:off x="1000125" y="642938"/>
            <a:ext cx="8143875" cy="642937"/>
          </a:xfrm>
          <a:solidFill>
            <a:schemeClr val="accent3">
              <a:lumMod val="40000"/>
              <a:lumOff val="60000"/>
            </a:schemeClr>
          </a:solidFill>
        </p:spPr>
        <p:txBody>
          <a:bodyPr rtlCol="0">
            <a:normAutofit/>
          </a:bodyPr>
          <a:lstStyle/>
          <a:p>
            <a:pPr fontAlgn="auto">
              <a:spcAft>
                <a:spcPts val="0"/>
              </a:spcAft>
              <a:buFont typeface="Arial" pitchFamily="34" charset="0"/>
              <a:buNone/>
              <a:defRPr/>
            </a:pPr>
            <a:r>
              <a:rPr lang="en-US" b="1" dirty="0" smtClean="0"/>
              <a:t>Cultural and Educational Tourism Abstract</a:t>
            </a:r>
            <a:endParaRPr lang="ru-RU" dirty="0" smtClean="0"/>
          </a:p>
        </p:txBody>
      </p:sp>
      <p:pic>
        <p:nvPicPr>
          <p:cNvPr id="50179" name="Picture 3"/>
          <p:cNvPicPr>
            <a:picLocks noChangeAspect="1" noChangeArrowheads="1"/>
          </p:cNvPicPr>
          <p:nvPr/>
        </p:nvPicPr>
        <p:blipFill>
          <a:blip r:embed="rId3"/>
          <a:srcRect/>
          <a:stretch>
            <a:fillRect/>
          </a:stretch>
        </p:blipFill>
        <p:spPr bwMode="auto">
          <a:xfrm>
            <a:off x="0" y="0"/>
            <a:ext cx="1000125" cy="1276350"/>
          </a:xfrm>
          <a:prstGeom prst="rect">
            <a:avLst/>
          </a:prstGeom>
          <a:noFill/>
          <a:ln w="9525">
            <a:noFill/>
            <a:miter lim="800000"/>
            <a:headEnd/>
            <a:tailEnd/>
          </a:ln>
        </p:spPr>
      </p:pic>
      <p:sp>
        <p:nvSpPr>
          <p:cNvPr id="10" name="Прямоугольник 9"/>
          <p:cNvSpPr/>
          <p:nvPr/>
        </p:nvSpPr>
        <p:spPr>
          <a:xfrm>
            <a:off x="0" y="1214438"/>
            <a:ext cx="9144000" cy="5632450"/>
          </a:xfrm>
          <a:prstGeom prst="rect">
            <a:avLst/>
          </a:prstGeom>
          <a:solidFill>
            <a:schemeClr val="tx2">
              <a:lumMod val="20000"/>
              <a:lumOff val="80000"/>
            </a:schemeClr>
          </a:solidFill>
        </p:spPr>
        <p:txBody>
          <a:bodyPr>
            <a:spAutoFit/>
          </a:bodyPr>
          <a:lstStyle/>
          <a:p>
            <a:pPr algn="just" fontAlgn="auto">
              <a:spcBef>
                <a:spcPts val="0"/>
              </a:spcBef>
              <a:spcAft>
                <a:spcPts val="0"/>
              </a:spcAft>
              <a:defRPr/>
            </a:pPr>
            <a:r>
              <a:rPr lang="en-US" sz="2400" b="1" i="1" u="sng" dirty="0">
                <a:latin typeface="+mn-lt"/>
              </a:rPr>
              <a:t> Objective of study discipline. </a:t>
            </a:r>
            <a:r>
              <a:rPr lang="en-US" sz="2400" dirty="0">
                <a:latin typeface="+mn-lt"/>
              </a:rPr>
              <a:t>Analysis of continental and national peculiarities of the Cultural and  Educational Tourism; promotion of indicators of successful management of the Cultural and  Educational Tourism; analysis of the prospects of mountain and coastal zone; museums and archaeological-architectural monuments: typological and functional description; identify of professional and basic skills standards.</a:t>
            </a:r>
          </a:p>
          <a:p>
            <a:pPr algn="just" fontAlgn="auto">
              <a:spcBef>
                <a:spcPts val="0"/>
              </a:spcBef>
              <a:spcAft>
                <a:spcPts val="0"/>
              </a:spcAft>
              <a:defRPr/>
            </a:pPr>
            <a:endParaRPr lang="ru-RU" sz="2400" dirty="0">
              <a:latin typeface="+mn-lt"/>
            </a:endParaRPr>
          </a:p>
          <a:p>
            <a:pPr algn="just" fontAlgn="auto">
              <a:spcBef>
                <a:spcPts val="0"/>
              </a:spcBef>
              <a:spcAft>
                <a:spcPts val="0"/>
              </a:spcAft>
              <a:defRPr/>
            </a:pPr>
            <a:r>
              <a:rPr lang="en-US" sz="2400" b="1" i="1" u="sng" dirty="0">
                <a:latin typeface="+mn-lt"/>
              </a:rPr>
              <a:t>Study results</a:t>
            </a:r>
            <a:r>
              <a:rPr lang="en-US" sz="2400" dirty="0">
                <a:latin typeface="+mn-lt"/>
              </a:rPr>
              <a:t>. Students should know methods and principles of cultural and educational tourism; specific features of implantation of cultural and educational marketing specific in tourism management; content of technologies of cultural tourism marketing. Student should be able to</a:t>
            </a:r>
            <a:endParaRPr lang="ru-RU" sz="2400" dirty="0">
              <a:latin typeface="+mn-lt"/>
            </a:endParaRPr>
          </a:p>
          <a:p>
            <a:pPr algn="just" fontAlgn="auto">
              <a:spcBef>
                <a:spcPts val="0"/>
              </a:spcBef>
              <a:spcAft>
                <a:spcPts val="0"/>
              </a:spcAft>
              <a:defRPr/>
            </a:pPr>
            <a:r>
              <a:rPr lang="en-US" sz="2400" dirty="0">
                <a:latin typeface="+mn-lt"/>
              </a:rPr>
              <a:t>known about all cultural sites in his own region, planning of routs provide of customer’s  references, improving professional skills.</a:t>
            </a:r>
            <a:endParaRPr lang="ru-RU" sz="2400" dirty="0">
              <a:latin typeface="+mn-lt"/>
            </a:endParaRPr>
          </a:p>
          <a:p>
            <a:pPr algn="just" fontAlgn="auto">
              <a:spcBef>
                <a:spcPts val="0"/>
              </a:spcBef>
              <a:spcAft>
                <a:spcPts val="0"/>
              </a:spcAft>
              <a:defRPr/>
            </a:pPr>
            <a:endParaRPr lang="ru-RU" sz="2400" dirty="0">
              <a:latin typeface="+mn-lt"/>
            </a:endParaRPr>
          </a:p>
          <a:p>
            <a:pPr algn="just" fontAlgn="auto">
              <a:spcBef>
                <a:spcPts val="0"/>
              </a:spcBef>
              <a:spcAft>
                <a:spcPts val="0"/>
              </a:spcAft>
              <a:defRPr/>
            </a:pPr>
            <a:r>
              <a:rPr lang="en-US" sz="2400" b="1" i="1" u="sng" dirty="0">
                <a:latin typeface="+mn-lt"/>
              </a:rPr>
              <a:t> </a:t>
            </a:r>
            <a:endParaRPr lang="ru-RU" sz="2400" dirty="0">
              <a:latin typeface="+mn-lt"/>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1964</Words>
  <PresentationFormat>Экран (4:3)</PresentationFormat>
  <Paragraphs>156</Paragraphs>
  <Slides>20</Slides>
  <Notes>17</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1</vt:i4>
      </vt:variant>
      <vt:variant>
        <vt:lpstr>Заголовки слайдов</vt:lpstr>
      </vt:variant>
      <vt:variant>
        <vt:i4>20</vt:i4>
      </vt:variant>
    </vt:vector>
  </HeadingPairs>
  <TitlesOfParts>
    <vt:vector size="24" baseType="lpstr">
      <vt:lpstr>Calibri</vt:lpstr>
      <vt:lpstr>Arial</vt:lpstr>
      <vt:lpstr>AcadMtavr</vt:lpstr>
      <vt:lpstr>Тема Office</vt:lpstr>
      <vt:lpstr>  BATUMI STATE  MARITIME ACADEMY 158739-TEMPUS-DE-TEMPUS JPHES WeNeT </vt:lpstr>
      <vt:lpstr> proeqtis dasaxeleba:  turizmis sferoSi kvalifikaciis asamaRlebeli kursebi  distanciuri swavlebis eleqtronuli qseli 158739-TEMPUS-DE-TEMPUS JPHES WeNeT momxsenebeli: profesori jumber vardmaniZe  </vt:lpstr>
      <vt:lpstr> proeqtis dasaxeleba:  turizmis sferoSi kvalifikaciis asamaRlebeli kursebi  distanciuri swavlebis eleqtronuli qseli 158739-TEMPUS-DE-TEMPUS JPHES WeNeT momxsenebeli: profesori jumber vardmaniZe  </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lpstr>158739-TEMPUS-DE-TEMPUS JPHES WeNeT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proeqtis dasaxeleba:  turizmis sferoSi kvalifikaciis asamaRlebeli kursebi  distanciuri swavlebis eleqtronuli qseli 158739-TEMPUS-DE-TEMPUS JPHES WeNeT </dc:title>
  <cp:lastModifiedBy>Admin</cp:lastModifiedBy>
  <cp:revision>26</cp:revision>
  <dcterms:modified xsi:type="dcterms:W3CDTF">2010-10-26T13:27:37Z</dcterms:modified>
</cp:coreProperties>
</file>