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308" r:id="rId2"/>
    <p:sldId id="362" r:id="rId3"/>
    <p:sldId id="364" r:id="rId4"/>
    <p:sldId id="365" r:id="rId5"/>
    <p:sldId id="369" r:id="rId6"/>
    <p:sldId id="366" r:id="rId7"/>
    <p:sldId id="367" r:id="rId8"/>
    <p:sldId id="368" r:id="rId9"/>
    <p:sldId id="381" r:id="rId10"/>
    <p:sldId id="382" r:id="rId11"/>
    <p:sldId id="383" r:id="rId12"/>
    <p:sldId id="357" r:id="rId13"/>
  </p:sldIdLst>
  <p:sldSz cx="9144000" cy="6858000" type="screen4x3"/>
  <p:notesSz cx="6669088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Trebuchet MS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F292E"/>
    <a:srgbClr val="AF2A29"/>
    <a:srgbClr val="990100"/>
    <a:srgbClr val="DDDDDD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07" autoAdjust="0"/>
    <p:restoredTop sz="61546" autoAdjust="0"/>
  </p:normalViewPr>
  <p:slideViewPr>
    <p:cSldViewPr>
      <p:cViewPr varScale="1">
        <p:scale>
          <a:sx n="60" d="100"/>
          <a:sy n="60" d="100"/>
        </p:scale>
        <p:origin x="-8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2" d="100"/>
          <a:sy n="42" d="100"/>
        </p:scale>
        <p:origin x="-2112" y="-114"/>
      </p:cViewPr>
      <p:guideLst>
        <p:guide orient="horz" pos="3127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413" y="0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30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413" y="9430830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C54B7B6B-9B09-4B9F-8289-E421F2F113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861" y="0"/>
            <a:ext cx="2890227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8633" y="4716236"/>
            <a:ext cx="4891822" cy="446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Click to edit Master text styles</a:t>
            </a:r>
          </a:p>
          <a:p>
            <a:pPr lvl="1"/>
            <a:r>
              <a:rPr lang="it-IT" noProof="0" smtClean="0"/>
              <a:t>Second level</a:t>
            </a:r>
          </a:p>
          <a:p>
            <a:pPr lvl="2"/>
            <a:r>
              <a:rPr lang="it-IT" noProof="0" smtClean="0"/>
              <a:t>Third level</a:t>
            </a:r>
          </a:p>
          <a:p>
            <a:pPr lvl="3"/>
            <a:r>
              <a:rPr lang="it-IT" noProof="0" smtClean="0"/>
              <a:t>Fourth level</a:t>
            </a:r>
          </a:p>
          <a:p>
            <a:pPr lvl="4"/>
            <a:r>
              <a:rPr lang="it-IT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471"/>
            <a:ext cx="2890228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861" y="9432471"/>
            <a:ext cx="2890227" cy="4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CDFC0DBF-58E3-402A-A93A-BC15161BB404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BD1CE0-D6F7-4D68-BDA7-1C87C5B07476}" type="slidenum">
              <a:rPr lang="de-DE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1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BD1CE0-D6F7-4D68-BDA7-1C87C5B07476}" type="slidenum">
              <a:rPr lang="de-DE" smtClean="0">
                <a:latin typeface="Arial" pitchFamily="34" charset="0"/>
                <a:ea typeface="ＭＳ Ｐゴシック" pitchFamily="34" charset="-128"/>
              </a:rPr>
              <a:pPr>
                <a:defRPr/>
              </a:pPr>
              <a:t>3</a:t>
            </a:fld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FCD8A7-C2F0-4C22-89CB-FF16FBFF3C3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1C59B3-46C7-4263-98A3-7E0E448AF44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531D-43BB-4A85-9E94-DEE1039A4631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471A-220A-4EEB-8CD7-8F15B3403C3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471A-220A-4EEB-8CD7-8F15B3403C3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471A-220A-4EEB-8CD7-8F15B3403C3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471A-220A-4EEB-8CD7-8F15B3403C3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471A-220A-4EEB-8CD7-8F15B3403C3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4AAB47-0112-4F58-8DEF-B333B7AA27B8}" type="slidenum">
              <a:rPr lang="en-US" smtClean="0">
                <a:latin typeface="Arial" pitchFamily="34" charset="0"/>
                <a:ea typeface="Osaka"/>
                <a:cs typeface="Osaka"/>
              </a:rPr>
              <a:pPr/>
              <a:t>12</a:t>
            </a:fld>
            <a:endParaRPr lang="en-US" smtClean="0">
              <a:latin typeface="Arial" pitchFamily="34" charset="0"/>
              <a:ea typeface="Osaka"/>
              <a:cs typeface="Osaka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4" name="Rectangle 68"/>
          <p:cNvSpPr>
            <a:spLocks noGrp="1" noChangeArrowheads="1"/>
          </p:cNvSpPr>
          <p:nvPr>
            <p:ph type="ctrTitle"/>
          </p:nvPr>
        </p:nvSpPr>
        <p:spPr>
          <a:xfrm>
            <a:off x="457200" y="1752600"/>
            <a:ext cx="8229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altLang="ja-JP"/>
              <a:t>Fare clic per modificare stile</a:t>
            </a:r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altLang="ja-JP"/>
              <a:t>Fare clic per modificare lo stile del sottotitolo dello schema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43000" y="22860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00600" y="22860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1219200"/>
            <a:ext cx="184785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43000" y="1219200"/>
            <a:ext cx="539115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21920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Fare clic per modificare stile</a:t>
            </a:r>
          </a:p>
        </p:txBody>
      </p:sp>
      <p:sp>
        <p:nvSpPr>
          <p:cNvPr id="3075" name="Rectangle 6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286000"/>
            <a:ext cx="7162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Fare clic per modificare gli stili del testo dello schema</a:t>
            </a:r>
          </a:p>
          <a:p>
            <a:pPr lvl="1"/>
            <a:r>
              <a:rPr lang="en-US" altLang="ja-JP" smtClean="0"/>
              <a:t>Secondo livello</a:t>
            </a:r>
          </a:p>
          <a:p>
            <a:pPr lvl="2"/>
            <a:r>
              <a:rPr lang="en-US" altLang="ja-JP" smtClean="0"/>
              <a:t>Terzo livello</a:t>
            </a:r>
          </a:p>
          <a:p>
            <a:pPr lvl="3"/>
            <a:r>
              <a:rPr lang="en-US" altLang="ja-JP" smtClean="0"/>
              <a:t>Quarto livello</a:t>
            </a:r>
          </a:p>
          <a:p>
            <a:pPr lvl="4"/>
            <a:r>
              <a:rPr lang="en-US" altLang="ja-JP" smtClean="0"/>
              <a:t>Quinto livello</a:t>
            </a:r>
          </a:p>
        </p:txBody>
      </p:sp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107950" y="6400801"/>
            <a:ext cx="42480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it-IT" baseline="0" dirty="0" smtClean="0">
                <a:ea typeface="ＭＳ Ｐゴシック" pitchFamily="1" charset="-128"/>
              </a:rPr>
              <a:t>Marcus </a:t>
            </a:r>
            <a:r>
              <a:rPr lang="it-IT" baseline="0" dirty="0" err="1" smtClean="0">
                <a:ea typeface="ＭＳ Ｐゴシック" pitchFamily="1" charset="-128"/>
              </a:rPr>
              <a:t>Herntrei</a:t>
            </a:r>
            <a:r>
              <a:rPr lang="it-IT" baseline="0" dirty="0" smtClean="0">
                <a:ea typeface="ＭＳ Ｐゴシック" pitchFamily="1" charset="-128"/>
              </a:rPr>
              <a:t>, Lisa </a:t>
            </a:r>
            <a:r>
              <a:rPr lang="it-IT" baseline="0" dirty="0" err="1" smtClean="0">
                <a:ea typeface="ＭＳ Ｐゴシック" pitchFamily="1" charset="-128"/>
              </a:rPr>
              <a:t>Kofink</a:t>
            </a:r>
            <a:r>
              <a:rPr lang="it-IT" baseline="0" dirty="0" smtClean="0">
                <a:ea typeface="ＭＳ Ｐゴシック" pitchFamily="1" charset="-128"/>
              </a:rPr>
              <a:t> &amp; </a:t>
            </a:r>
            <a:r>
              <a:rPr lang="it-IT" baseline="0" dirty="0" err="1" smtClean="0">
                <a:ea typeface="ＭＳ Ｐゴシック" pitchFamily="1" charset="-128"/>
              </a:rPr>
              <a:t>Harald</a:t>
            </a:r>
            <a:r>
              <a:rPr lang="it-IT" baseline="0" dirty="0" smtClean="0">
                <a:ea typeface="ＭＳ Ｐゴシック" pitchFamily="1" charset="-128"/>
              </a:rPr>
              <a:t> </a:t>
            </a:r>
            <a:r>
              <a:rPr lang="it-IT" baseline="0" dirty="0" err="1" smtClean="0">
                <a:ea typeface="ＭＳ Ｐゴシック" pitchFamily="1" charset="-128"/>
              </a:rPr>
              <a:t>Pechlaner</a:t>
            </a:r>
            <a:endParaRPr lang="it-IT" dirty="0">
              <a:ea typeface="ＭＳ Ｐゴシック" pitchFamily="1" charset="-128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+mj-lt"/>
          <a:ea typeface="+mj-ea"/>
          <a:cs typeface="Osak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  <a:cs typeface="Osaka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  <a:cs typeface="Osaka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  <a:cs typeface="Osaka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  <a:cs typeface="Osaka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rgbClr val="AF292E"/>
          </a:solidFill>
          <a:latin typeface="Trebuchet MS" pitchFamily="34" charset="0"/>
          <a:ea typeface="Osaka" pitchFamily="1" charset="-128"/>
        </a:defRPr>
      </a:lvl9pPr>
    </p:titleStyle>
    <p:bodyStyle>
      <a:lvl1pPr marL="352425" indent="-352425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hlink"/>
        </a:buClr>
        <a:defRPr kumimoji="1">
          <a:solidFill>
            <a:schemeClr val="bg1"/>
          </a:solidFill>
          <a:latin typeface="+mn-lt"/>
          <a:ea typeface="+mn-ea"/>
          <a:cs typeface="Osaka"/>
        </a:defRPr>
      </a:lvl1pPr>
      <a:lvl2pPr marL="893763" indent="-350838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  <a:cs typeface="Osaka"/>
        </a:defRPr>
      </a:lvl2pPr>
      <a:lvl3pPr marL="1371600" indent="-3175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  <a:cs typeface="Osaka"/>
        </a:defRPr>
      </a:lvl3pPr>
      <a:lvl4pPr marL="1844675" indent="-301625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  <a:cs typeface="Osaka"/>
        </a:defRPr>
      </a:lvl4pPr>
      <a:lvl5pPr marL="2330450" indent="-295275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  <a:cs typeface="Osaka"/>
        </a:defRPr>
      </a:lvl5pPr>
      <a:lvl6pPr marL="2787650" indent="-295275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6pPr>
      <a:lvl7pPr marL="3244850" indent="-295275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7pPr>
      <a:lvl8pPr marL="3702050" indent="-295275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8pPr>
      <a:lvl9pPr marL="4159250" indent="-295275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87450" y="1414461"/>
            <a:ext cx="7056438" cy="2374579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de-DE" b="1" dirty="0" smtClean="0">
                <a:solidFill>
                  <a:srgbClr val="F8F8F8"/>
                </a:solidFill>
              </a:rPr>
              <a:t>Inhaltliches Konzept zur Umsetzung eines</a:t>
            </a:r>
            <a:br>
              <a:rPr lang="de-DE" b="1" dirty="0" smtClean="0">
                <a:solidFill>
                  <a:srgbClr val="F8F8F8"/>
                </a:solidFill>
              </a:rPr>
            </a:br>
            <a:r>
              <a:rPr lang="de-DE" b="1" dirty="0" smtClean="0">
                <a:solidFill>
                  <a:srgbClr val="F8F8F8"/>
                </a:solidFill>
              </a:rPr>
              <a:t>E-</a:t>
            </a:r>
            <a:r>
              <a:rPr lang="de-DE" b="1" dirty="0" err="1" smtClean="0">
                <a:solidFill>
                  <a:srgbClr val="F8F8F8"/>
                </a:solidFill>
              </a:rPr>
              <a:t>learning</a:t>
            </a:r>
            <a:r>
              <a:rPr lang="de-DE" b="1" dirty="0" smtClean="0">
                <a:solidFill>
                  <a:srgbClr val="F8F8F8"/>
                </a:solidFill>
              </a:rPr>
              <a:t> Seminars</a:t>
            </a:r>
            <a:br>
              <a:rPr lang="de-DE" b="1" dirty="0" smtClean="0">
                <a:solidFill>
                  <a:srgbClr val="F8F8F8"/>
                </a:solidFill>
              </a:rPr>
            </a:br>
            <a:r>
              <a:rPr lang="de-DE" b="1" dirty="0" smtClean="0">
                <a:solidFill>
                  <a:srgbClr val="F8F8F8"/>
                </a:solidFill>
              </a:rPr>
              <a:t>„Destinationsmanagement“</a:t>
            </a:r>
            <a:endParaRPr lang="de-DE" sz="1800" b="1" dirty="0" smtClean="0">
              <a:solidFill>
                <a:srgbClr val="F8F8F8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57325" y="3857625"/>
            <a:ext cx="6400800" cy="108354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de-DE" dirty="0" smtClean="0"/>
          </a:p>
          <a:p>
            <a:pPr eaLnBrk="1" hangingPunct="1">
              <a:lnSpc>
                <a:spcPct val="80000"/>
              </a:lnSpc>
            </a:pPr>
            <a:r>
              <a:rPr lang="de-DE" dirty="0" smtClean="0"/>
              <a:t>Dipl.-Geogr. Marcus </a:t>
            </a:r>
            <a:r>
              <a:rPr lang="de-DE" dirty="0" err="1" smtClean="0"/>
              <a:t>Herntrei</a:t>
            </a:r>
            <a:r>
              <a:rPr lang="de-DE" dirty="0" smtClean="0"/>
              <a:t>, </a:t>
            </a:r>
            <a:r>
              <a:rPr lang="de-DE" dirty="0" smtClean="0"/>
              <a:t>MBA</a:t>
            </a:r>
          </a:p>
          <a:p>
            <a:pPr eaLnBrk="1" hangingPunct="1">
              <a:lnSpc>
                <a:spcPct val="80000"/>
              </a:lnSpc>
            </a:pPr>
            <a:r>
              <a:rPr lang="de-DE" dirty="0" smtClean="0"/>
              <a:t>Prof. Dr. </a:t>
            </a:r>
            <a:r>
              <a:rPr lang="de-DE" dirty="0" smtClean="0"/>
              <a:t>H</a:t>
            </a:r>
            <a:r>
              <a:rPr lang="de-DE" dirty="0" smtClean="0"/>
              <a:t>arald </a:t>
            </a:r>
            <a:r>
              <a:rPr lang="de-DE" dirty="0" err="1" smtClean="0"/>
              <a:t>Pechlaner</a:t>
            </a:r>
            <a:endParaRPr lang="de-DE" dirty="0" smtClean="0"/>
          </a:p>
          <a:p>
            <a:pPr eaLnBrk="1" hangingPunct="1">
              <a:lnSpc>
                <a:spcPct val="80000"/>
              </a:lnSpc>
            </a:pPr>
            <a:r>
              <a:rPr lang="de-DE" dirty="0" smtClean="0"/>
              <a:t>Dipl</a:t>
            </a:r>
            <a:r>
              <a:rPr lang="de-DE" dirty="0" smtClean="0"/>
              <a:t>.-Ing. Lisa </a:t>
            </a:r>
            <a:r>
              <a:rPr lang="de-DE" dirty="0" err="1" smtClean="0"/>
              <a:t>Kofink</a:t>
            </a:r>
            <a:endParaRPr lang="de-DE" dirty="0" smtClean="0"/>
          </a:p>
          <a:p>
            <a:pPr eaLnBrk="1" hangingPunct="1">
              <a:lnSpc>
                <a:spcPct val="80000"/>
              </a:lnSpc>
            </a:pPr>
            <a:r>
              <a:rPr lang="de-DE" sz="20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de-DE" sz="1600" dirty="0" smtClean="0"/>
              <a:t>Europäische Akademie Bozen (EURAC-</a:t>
            </a:r>
            <a:r>
              <a:rPr lang="de-DE" sz="1600" dirty="0" err="1" smtClean="0"/>
              <a:t>research</a:t>
            </a:r>
            <a:r>
              <a:rPr lang="de-DE" sz="16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endParaRPr lang="de-DE" sz="1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73088" y="-5680"/>
            <a:ext cx="8687544" cy="914400"/>
          </a:xfrm>
        </p:spPr>
        <p:txBody>
          <a:bodyPr/>
          <a:lstStyle/>
          <a:p>
            <a:r>
              <a:rPr lang="de-DE" dirty="0" smtClean="0"/>
              <a:t>Zielgruppe </a:t>
            </a:r>
            <a:r>
              <a:rPr lang="az-Cyrl-AZ" dirty="0" smtClean="0">
                <a:solidFill>
                  <a:schemeClr val="bg1"/>
                </a:solidFill>
              </a:rPr>
              <a:t>Целевая группа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1442" name="Picture 2" descr="http://www.opferhilfsdienst.de/cms/uploads/pics/zielgruppe_01.jpg"/>
          <p:cNvPicPr>
            <a:picLocks noChangeAspect="1" noChangeArrowheads="1"/>
          </p:cNvPicPr>
          <p:nvPr/>
        </p:nvPicPr>
        <p:blipFill>
          <a:blip r:embed="rId2" cstate="print"/>
          <a:srcRect l="16402" r="16498"/>
          <a:stretch>
            <a:fillRect/>
          </a:stretch>
        </p:blipFill>
        <p:spPr bwMode="auto">
          <a:xfrm>
            <a:off x="4357355" y="3429000"/>
            <a:ext cx="4607133" cy="3155430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7165667" y="6237312"/>
            <a:ext cx="14382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Bildquelle: www.opferhilfsdienst.de</a:t>
            </a:r>
            <a:endParaRPr lang="de-DE" sz="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6024" y="1412776"/>
            <a:ext cx="5868144" cy="3886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de-DE" sz="2000" dirty="0" smtClean="0"/>
              <a:t>Studierende im Hauptstudium</a:t>
            </a:r>
            <a:br>
              <a:rPr lang="de-DE" sz="2000" dirty="0" smtClean="0"/>
            </a:br>
            <a:r>
              <a:rPr lang="de-DE" sz="2000" dirty="0" smtClean="0"/>
              <a:t>(Magister Geographie/Tourismus)</a:t>
            </a:r>
          </a:p>
          <a:p>
            <a:pPr>
              <a:buFont typeface="Arial" pitchFamily="34" charset="0"/>
              <a:buChar char="•"/>
            </a:pPr>
            <a:endParaRPr lang="de-DE" sz="2000" dirty="0" smtClean="0"/>
          </a:p>
          <a:p>
            <a:pPr>
              <a:buFont typeface="Arial" pitchFamily="34" charset="0"/>
              <a:buChar char="•"/>
            </a:pPr>
            <a:r>
              <a:rPr lang="de-DE" sz="2000" dirty="0" smtClean="0"/>
              <a:t>Absolventen von Studiengängen Geographie/Tourismus</a:t>
            </a:r>
          </a:p>
          <a:p>
            <a:pPr>
              <a:buFont typeface="Arial" pitchFamily="34" charset="0"/>
              <a:buChar char="•"/>
            </a:pPr>
            <a:endParaRPr lang="de-DE" sz="2000" dirty="0" smtClean="0"/>
          </a:p>
          <a:p>
            <a:pPr>
              <a:buFont typeface="Arial" pitchFamily="34" charset="0"/>
              <a:buChar char="•"/>
            </a:pPr>
            <a:r>
              <a:rPr lang="de-DE" sz="2000" dirty="0" err="1" smtClean="0"/>
              <a:t>Touristiker</a:t>
            </a:r>
            <a:r>
              <a:rPr lang="de-DE" sz="2000" dirty="0" smtClean="0"/>
              <a:t>, insbesondere aus dem</a:t>
            </a:r>
            <a:br>
              <a:rPr lang="de-DE" sz="2000" dirty="0" smtClean="0"/>
            </a:br>
            <a:r>
              <a:rPr lang="de-DE" sz="2000" dirty="0" smtClean="0"/>
              <a:t> Bereich Destinationsmanagement</a:t>
            </a:r>
          </a:p>
          <a:p>
            <a:endParaRPr lang="de-D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87450" y="1414461"/>
            <a:ext cx="7056438" cy="2086547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de-DE" b="1" dirty="0" smtClean="0">
                <a:solidFill>
                  <a:srgbClr val="F8F8F8"/>
                </a:solidFill>
              </a:rPr>
              <a:t>Seminarinhalte &amp; Lernziele</a:t>
            </a:r>
            <a:endParaRPr lang="de-DE" sz="1800" b="1" dirty="0" smtClean="0">
              <a:solidFill>
                <a:srgbClr val="F8F8F8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xfrm>
            <a:off x="1573088" y="-27384"/>
            <a:ext cx="7391400" cy="914400"/>
          </a:xfrm>
        </p:spPr>
        <p:txBody>
          <a:bodyPr/>
          <a:lstStyle/>
          <a:p>
            <a:r>
              <a:rPr lang="de-DE" dirty="0" smtClean="0"/>
              <a:t>Die Destination und ihre Umwelten</a:t>
            </a:r>
            <a:endParaRPr lang="de-DE" dirty="0"/>
          </a:p>
        </p:txBody>
      </p:sp>
      <p:sp>
        <p:nvSpPr>
          <p:cNvPr id="10242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477000"/>
            <a:ext cx="762000" cy="381000"/>
          </a:xfrm>
          <a:prstGeom prst="rect">
            <a:avLst/>
          </a:prstGeom>
          <a:noFill/>
        </p:spPr>
        <p:txBody>
          <a:bodyPr/>
          <a:lstStyle/>
          <a:p>
            <a:fld id="{4451956E-99E2-400B-9CAE-8BC79E5F5F28}" type="slidenum">
              <a:rPr lang="de-DE"/>
              <a:pPr/>
              <a:t>4</a:t>
            </a:fld>
            <a:endParaRPr lang="de-DE"/>
          </a:p>
        </p:txBody>
      </p:sp>
      <p:sp>
        <p:nvSpPr>
          <p:cNvPr id="10276" name="Rectangle 38"/>
          <p:cNvSpPr>
            <a:spLocks noChangeArrowheads="1"/>
          </p:cNvSpPr>
          <p:nvPr/>
        </p:nvSpPr>
        <p:spPr bwMode="auto">
          <a:xfrm>
            <a:off x="5214942" y="3069540"/>
            <a:ext cx="38234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 sz="800" dirty="0"/>
              <a:t>Quelle: In Anlehnung an Kaspar, C., Tourismuslehre im Grundriss, 1996, S. 12; </a:t>
            </a:r>
          </a:p>
        </p:txBody>
      </p:sp>
      <p:pic>
        <p:nvPicPr>
          <p:cNvPr id="40" name="Grafik 39" descr="Bild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268760"/>
            <a:ext cx="3744416" cy="1805547"/>
          </a:xfrm>
          <a:prstGeom prst="rect">
            <a:avLst/>
          </a:prstGeom>
        </p:spPr>
      </p:pic>
      <p:pic>
        <p:nvPicPr>
          <p:cNvPr id="43" name="Grafik 42" descr="Bild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5" y="3687020"/>
            <a:ext cx="3600400" cy="2344876"/>
          </a:xfrm>
          <a:prstGeom prst="rect">
            <a:avLst/>
          </a:prstGeom>
        </p:spPr>
      </p:pic>
      <p:sp>
        <p:nvSpPr>
          <p:cNvPr id="44" name="Textfeld 43"/>
          <p:cNvSpPr txBox="1"/>
          <p:nvPr/>
        </p:nvSpPr>
        <p:spPr>
          <a:xfrm>
            <a:off x="251520" y="1772816"/>
            <a:ext cx="45365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Die Teilnehmer kennen das System Tourismus mit seinen Wechselwirkungen innerhalb der Destination und mit seinen Umwelten.</a:t>
            </a:r>
          </a:p>
          <a:p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77000"/>
            <a:ext cx="762000" cy="381000"/>
          </a:xfrm>
          <a:prstGeom prst="rect">
            <a:avLst/>
          </a:prstGeom>
          <a:noFill/>
        </p:spPr>
        <p:txBody>
          <a:bodyPr/>
          <a:lstStyle/>
          <a:p>
            <a:fld id="{180579A7-168C-4C84-AA5A-C019D3176F8C}" type="slidenum">
              <a:rPr lang="de-DE"/>
              <a:pPr/>
              <a:t>5</a:t>
            </a:fld>
            <a:endParaRPr lang="de-DE"/>
          </a:p>
        </p:txBody>
      </p:sp>
      <p:sp>
        <p:nvSpPr>
          <p:cNvPr id="6" name="Title 38"/>
          <p:cNvSpPr txBox="1">
            <a:spLocks/>
          </p:cNvSpPr>
          <p:nvPr/>
        </p:nvSpPr>
        <p:spPr bwMode="auto">
          <a:xfrm>
            <a:off x="1573088" y="-568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kumimoji="1" lang="de-DE" sz="2400" kern="0" dirty="0" smtClean="0">
                <a:solidFill>
                  <a:srgbClr val="AF292E"/>
                </a:solidFill>
                <a:latin typeface="Trebuchet MS"/>
              </a:rPr>
              <a:t>Nachhaltigkeit im Tourismus</a:t>
            </a: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pic>
        <p:nvPicPr>
          <p:cNvPr id="10" name="Grafik 9" descr="Bild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424354"/>
            <a:ext cx="4575600" cy="2292678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79512" y="1634024"/>
            <a:ext cx="4176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Die Teilnehmer lernen die nachhaltige Tourismusentwicklung als eine Möglichkeit kennen, die Wechselwirkungen mit den Hauptsystemumwelten Gesellschaft, Umwelt und Wirtschaft positiv zu beeinflussen.</a:t>
            </a:r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517232"/>
            <a:ext cx="7391400" cy="9144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sz="2400" dirty="0" smtClean="0"/>
              <a:t>Eine Destination - viele Akteure  - viele Ansprüche!</a:t>
            </a:r>
            <a:endParaRPr lang="de-DE" sz="2400" dirty="0"/>
          </a:p>
        </p:txBody>
      </p:sp>
      <p:pic>
        <p:nvPicPr>
          <p:cNvPr id="7" name="Grafik 6" descr="Bil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268760"/>
            <a:ext cx="5162135" cy="2575753"/>
          </a:xfrm>
          <a:prstGeom prst="rect">
            <a:avLst/>
          </a:prstGeom>
        </p:spPr>
      </p:pic>
      <p:sp>
        <p:nvSpPr>
          <p:cNvPr id="9" name="Title 38"/>
          <p:cNvSpPr txBox="1">
            <a:spLocks/>
          </p:cNvSpPr>
          <p:nvPr/>
        </p:nvSpPr>
        <p:spPr bwMode="auto">
          <a:xfrm>
            <a:off x="1573088" y="-27384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de-DE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AF292E"/>
                </a:solidFill>
                <a:effectLst/>
                <a:uLnTx/>
                <a:uFillTx/>
                <a:latin typeface="+mj-lt"/>
                <a:ea typeface="+mj-ea"/>
                <a:cs typeface="Osaka"/>
              </a:rPr>
              <a:t>Anspruchsgruppen</a:t>
            </a:r>
            <a:r>
              <a:rPr kumimoji="1" lang="de-DE" sz="3200" b="0" i="0" u="none" strike="noStrike" kern="0" cap="none" spc="0" normalizeH="0" noProof="0" dirty="0" smtClean="0">
                <a:ln>
                  <a:noFill/>
                </a:ln>
                <a:solidFill>
                  <a:srgbClr val="AF292E"/>
                </a:solidFill>
                <a:effectLst/>
                <a:uLnTx/>
                <a:uFillTx/>
                <a:latin typeface="+mj-lt"/>
                <a:ea typeface="+mj-ea"/>
                <a:cs typeface="Osaka"/>
              </a:rPr>
              <a:t> </a:t>
            </a:r>
            <a:r>
              <a:rPr kumimoji="1" lang="de-DE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AF292E"/>
                </a:solidFill>
                <a:effectLst/>
                <a:uLnTx/>
                <a:uFillTx/>
                <a:latin typeface="+mj-lt"/>
                <a:ea typeface="+mj-ea"/>
                <a:cs typeface="Osaka"/>
              </a:rPr>
              <a:t>einer Destination</a:t>
            </a: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1520" y="1484784"/>
            <a:ext cx="345638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Die Teilnehmer sind sich bewusst, dass sie als Destinationsmanager mit verschiedenen Akteuren und Ansprüchen konfrontiert </a:t>
            </a:r>
            <a:r>
              <a:rPr lang="de-DE" sz="2000" dirty="0" smtClean="0"/>
              <a:t>sind und werden für unterschiedliche Sichtweisen sensibilisiert</a:t>
            </a:r>
            <a:r>
              <a:rPr lang="de-DE" sz="2000" dirty="0" smtClean="0"/>
              <a:t>.</a:t>
            </a:r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fik 41" descr="Bil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1564" y="1340768"/>
            <a:ext cx="4022893" cy="2731594"/>
          </a:xfrm>
          <a:prstGeom prst="rect">
            <a:avLst/>
          </a:prstGeom>
        </p:spPr>
      </p:pic>
      <p:sp>
        <p:nvSpPr>
          <p:cNvPr id="43" name="Title 38"/>
          <p:cNvSpPr txBox="1">
            <a:spLocks/>
          </p:cNvSpPr>
          <p:nvPr/>
        </p:nvSpPr>
        <p:spPr bwMode="auto">
          <a:xfrm>
            <a:off x="1573088" y="210344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kumimoji="1" lang="de-DE" sz="2400" kern="0" dirty="0" smtClean="0">
                <a:solidFill>
                  <a:srgbClr val="AF292E"/>
                </a:solidFill>
                <a:latin typeface="Trebuchet MS"/>
              </a:rPr>
              <a:t>Destination als virtuelles Unternehmen</a:t>
            </a:r>
            <a:r>
              <a:rPr kumimoji="1" lang="de-DE" sz="2000" kern="0" dirty="0" smtClean="0">
                <a:solidFill>
                  <a:srgbClr val="AF292E"/>
                </a:solidFill>
                <a:latin typeface="Trebuchet MS"/>
              </a:rPr>
              <a:t/>
            </a:r>
            <a:br>
              <a:rPr kumimoji="1" lang="de-DE" sz="2000" kern="0" dirty="0" smtClean="0">
                <a:solidFill>
                  <a:srgbClr val="AF292E"/>
                </a:solidFill>
                <a:latin typeface="Trebuchet MS"/>
              </a:rPr>
            </a:b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251520" y="1628800"/>
            <a:ext cx="446449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Die Teilnehmer wissen um die Besonderheit der </a:t>
            </a:r>
            <a:r>
              <a:rPr lang="de-DE" sz="2000" b="1" dirty="0" smtClean="0"/>
              <a:t>Leistungserbringung  in branchenübergreifenden Unternehmensnetzwerken </a:t>
            </a:r>
            <a:r>
              <a:rPr lang="de-DE" sz="2000" dirty="0" smtClean="0"/>
              <a:t>sowie um die daraus entstehenden Anforderungen an eine Tourismusorganisation:</a:t>
            </a:r>
          </a:p>
          <a:p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Entwicklungsfähigkeit: Analyse der Veränderungen im Umfeld der Destination und Reaktion auf der Basis von Kompetenzen</a:t>
            </a:r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Steuerung der Leistungsprozesse</a:t>
            </a:r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 Box 29"/>
          <p:cNvSpPr txBox="1">
            <a:spLocks noChangeArrowheads="1"/>
          </p:cNvSpPr>
          <p:nvPr/>
        </p:nvSpPr>
        <p:spPr bwMode="auto">
          <a:xfrm>
            <a:off x="7164288" y="3501008"/>
            <a:ext cx="18133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 Anlehnung an Raich, 2006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Title 38"/>
          <p:cNvSpPr txBox="1">
            <a:spLocks/>
          </p:cNvSpPr>
          <p:nvPr/>
        </p:nvSpPr>
        <p:spPr bwMode="auto">
          <a:xfrm>
            <a:off x="1573088" y="-568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kumimoji="1" lang="de-DE" sz="2400" kern="0" dirty="0" err="1" smtClean="0">
                <a:solidFill>
                  <a:srgbClr val="AF292E"/>
                </a:solidFill>
                <a:latin typeface="Trebuchet MS"/>
              </a:rPr>
              <a:t>Governance</a:t>
            </a:r>
            <a:r>
              <a:rPr kumimoji="1" lang="de-DE" sz="2400" kern="0" dirty="0" smtClean="0">
                <a:solidFill>
                  <a:srgbClr val="AF292E"/>
                </a:solidFill>
                <a:latin typeface="Trebuchet MS"/>
              </a:rPr>
              <a:t>-Modell der Destination</a:t>
            </a: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pic>
        <p:nvPicPr>
          <p:cNvPr id="31" name="Grafik 30" descr="Bild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1251" y="1484784"/>
            <a:ext cx="4315245" cy="2107893"/>
          </a:xfrm>
          <a:prstGeom prst="rect">
            <a:avLst/>
          </a:prstGeom>
        </p:spPr>
      </p:pic>
      <p:sp>
        <p:nvSpPr>
          <p:cNvPr id="33" name="Textfeld 32"/>
          <p:cNvSpPr txBox="1"/>
          <p:nvPr/>
        </p:nvSpPr>
        <p:spPr>
          <a:xfrm>
            <a:off x="251520" y="1539364"/>
            <a:ext cx="417646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ym typeface="Wingdings" pitchFamily="2" charset="2"/>
              </a:rPr>
              <a:t>Viele unabhängige Akteure, verschiedene Ansprüche und b</a:t>
            </a:r>
            <a:r>
              <a:rPr lang="de-DE" sz="2000" dirty="0" smtClean="0"/>
              <a:t>eschränkte Einflussmöglichkeit des Destinationsmanagement. </a:t>
            </a:r>
            <a:r>
              <a:rPr lang="de-DE" sz="2000" b="1" dirty="0" smtClean="0"/>
              <a:t>Wie können gemeinsame Ziele definiert und umgesetzt werden?</a:t>
            </a:r>
          </a:p>
          <a:p>
            <a:endParaRPr lang="de-DE" sz="2000" dirty="0" smtClean="0"/>
          </a:p>
          <a:p>
            <a:r>
              <a:rPr lang="de-DE" sz="2000" dirty="0" smtClean="0"/>
              <a:t>Die Teilnehmer kennen die Probleme und die Herausforderungen im Umgang mit den verschiedenen Anspruchsgruppen bzw. die </a:t>
            </a:r>
            <a:r>
              <a:rPr lang="de-DE" sz="2000" b="1" dirty="0" smtClean="0"/>
              <a:t>Steuerungsproblematik</a:t>
            </a:r>
            <a:r>
              <a:rPr lang="de-DE" sz="2000" dirty="0" smtClean="0"/>
              <a:t> sowie das Konzept der Destination </a:t>
            </a:r>
            <a:r>
              <a:rPr lang="de-DE" sz="2000" dirty="0" err="1" smtClean="0"/>
              <a:t>Governance</a:t>
            </a:r>
            <a:r>
              <a:rPr lang="de-DE" sz="2000" dirty="0" smtClean="0"/>
              <a:t>.</a:t>
            </a:r>
          </a:p>
          <a:p>
            <a:endParaRPr lang="de-DE" sz="2000" dirty="0" smtClean="0">
              <a:sym typeface="Wingdings" pitchFamily="2" charset="2"/>
            </a:endParaRPr>
          </a:p>
          <a:p>
            <a:endParaRPr lang="de-DE" sz="2000" dirty="0" smtClean="0">
              <a:sym typeface="Wingdings" pitchFamily="2" charset="2"/>
            </a:endParaRPr>
          </a:p>
          <a:p>
            <a:endParaRPr lang="de-DE" sz="2000" dirty="0" smtClean="0">
              <a:sym typeface="Wingdings" pitchFamily="2" charset="2"/>
            </a:endParaRPr>
          </a:p>
          <a:p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547664" y="-27384"/>
            <a:ext cx="7391400" cy="914400"/>
          </a:xfrm>
        </p:spPr>
        <p:txBody>
          <a:bodyPr/>
          <a:lstStyle/>
          <a:p>
            <a:pPr lvl="0"/>
            <a:r>
              <a:rPr lang="de-DE" sz="2400" dirty="0" smtClean="0"/>
              <a:t>Planungssysteme für Destinationen–</a:t>
            </a:r>
            <a:br>
              <a:rPr lang="de-DE" sz="2400" dirty="0" smtClean="0"/>
            </a:br>
            <a:r>
              <a:rPr lang="de-DE" sz="2400" dirty="0" smtClean="0"/>
              <a:t>Strategische Produktentwicklung &amp; Marketing</a:t>
            </a:r>
            <a:endParaRPr lang="de-DE" sz="2400" dirty="0"/>
          </a:p>
        </p:txBody>
      </p:sp>
      <p:pic>
        <p:nvPicPr>
          <p:cNvPr id="6" name="Grafik 5" descr="Bild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556792"/>
            <a:ext cx="3388186" cy="2101076"/>
          </a:xfrm>
          <a:prstGeom prst="rect">
            <a:avLst/>
          </a:prstGeom>
        </p:spPr>
      </p:pic>
      <p:pic>
        <p:nvPicPr>
          <p:cNvPr id="7" name="Grafik 6" descr="Bild1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201050"/>
            <a:ext cx="3973328" cy="203626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51520" y="1340768"/>
            <a:ext cx="37444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ym typeface="Wingdings" pitchFamily="2" charset="2"/>
              </a:rPr>
              <a:t>Die Teilnehmer wissen, wie sie, aufbauend auf den Kompetenzen der Destination, sichtbare </a:t>
            </a:r>
            <a:r>
              <a:rPr lang="de-DE" sz="2000" b="1" dirty="0" smtClean="0">
                <a:sym typeface="Wingdings" pitchFamily="2" charset="2"/>
              </a:rPr>
              <a:t>Themen sowie marktgerechte Produkte entwickeln und erfolgreich vermarkten</a:t>
            </a:r>
            <a:r>
              <a:rPr lang="de-DE" sz="2000" dirty="0" smtClean="0">
                <a:sym typeface="Wingdings" pitchFamily="2" charset="2"/>
              </a:rPr>
              <a:t> können.</a:t>
            </a:r>
          </a:p>
          <a:p>
            <a:endParaRPr lang="de-DE" sz="2000" dirty="0" smtClean="0">
              <a:sym typeface="Wingdings" pitchFamily="2" charset="2"/>
            </a:endParaRPr>
          </a:p>
          <a:p>
            <a:r>
              <a:rPr lang="de-DE" sz="2000" dirty="0" smtClean="0">
                <a:sym typeface="Wingdings" pitchFamily="2" charset="2"/>
              </a:rPr>
              <a:t>Die Teilnehmer erfahren ebenfalls, welche Möglichkeiten die </a:t>
            </a:r>
            <a:r>
              <a:rPr lang="de-DE" sz="2000" b="1" dirty="0" smtClean="0">
                <a:sym typeface="Wingdings" pitchFamily="2" charset="2"/>
              </a:rPr>
              <a:t>Marktforschung</a:t>
            </a:r>
            <a:r>
              <a:rPr lang="de-DE" sz="2000" dirty="0" smtClean="0">
                <a:sym typeface="Wingdings" pitchFamily="2" charset="2"/>
              </a:rPr>
              <a:t> bietet, um Informationen über attraktive </a:t>
            </a:r>
            <a:r>
              <a:rPr lang="de-DE" sz="2000" dirty="0" smtClean="0">
                <a:sym typeface="Wingdings" pitchFamily="2" charset="2"/>
              </a:rPr>
              <a:t>Märkte</a:t>
            </a:r>
            <a:r>
              <a:rPr lang="de-DE" sz="2000" dirty="0" smtClean="0">
                <a:sym typeface="Wingdings" pitchFamily="2" charset="2"/>
              </a:rPr>
              <a:t>, Zielgruppen und Produkte zu erhalten.</a:t>
            </a:r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38"/>
          <p:cNvSpPr txBox="1">
            <a:spLocks/>
          </p:cNvSpPr>
          <p:nvPr/>
        </p:nvSpPr>
        <p:spPr bwMode="auto">
          <a:xfrm>
            <a:off x="1573088" y="-568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kumimoji="1" lang="de-DE" sz="2400" kern="0" dirty="0" smtClean="0">
                <a:solidFill>
                  <a:srgbClr val="AF292E"/>
                </a:solidFill>
                <a:latin typeface="Trebuchet MS"/>
              </a:rPr>
              <a:t>Aufgaben von Tourismusorganisationen / Finanzierung / Gesellschaftsform</a:t>
            </a: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251520" y="1628800"/>
            <a:ext cx="44644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Die Teilnehmer kennen die </a:t>
            </a:r>
            <a:r>
              <a:rPr lang="de-DE" sz="2000" b="1" dirty="0" smtClean="0"/>
              <a:t>Aufgaben </a:t>
            </a:r>
            <a:r>
              <a:rPr lang="de-DE" sz="2000" dirty="0" smtClean="0"/>
              <a:t>von Tourismusorganisationen auf verschiedenen  Ebenen sowie die </a:t>
            </a:r>
            <a:r>
              <a:rPr lang="de-DE" sz="2000" b="1" dirty="0" smtClean="0"/>
              <a:t>Möglichkeiten der Aufgabenteilung</a:t>
            </a:r>
            <a:r>
              <a:rPr lang="de-DE" sz="2000" dirty="0" smtClean="0"/>
              <a:t>.</a:t>
            </a:r>
          </a:p>
          <a:p>
            <a:endParaRPr lang="de-DE" sz="2000" dirty="0" smtClean="0"/>
          </a:p>
          <a:p>
            <a:r>
              <a:rPr lang="de-DE" sz="2000" dirty="0" smtClean="0"/>
              <a:t>Die länderspezifischen Vor- und Nachteile verschiedener </a:t>
            </a:r>
            <a:r>
              <a:rPr lang="de-DE" sz="2000" b="1" dirty="0" smtClean="0"/>
              <a:t>Gesellschaftsformen </a:t>
            </a:r>
            <a:r>
              <a:rPr lang="de-DE" sz="2000" dirty="0" smtClean="0"/>
              <a:t>und ihrer Strukturen sind den Teilnehmern bekannt, ebenso die Möglichkeiten der </a:t>
            </a:r>
            <a:r>
              <a:rPr lang="de-DE" sz="2000" b="1" dirty="0" smtClean="0"/>
              <a:t>Finanzierung </a:t>
            </a:r>
            <a:r>
              <a:rPr lang="de-DE" sz="2000" dirty="0" smtClean="0"/>
              <a:t>einer Tourismusorganisation.</a:t>
            </a:r>
          </a:p>
          <a:p>
            <a:endParaRPr lang="de-DE" sz="2000" dirty="0" smtClean="0"/>
          </a:p>
          <a:p>
            <a:endParaRPr lang="de-DE" sz="2000" dirty="0" smtClean="0"/>
          </a:p>
        </p:txBody>
      </p:sp>
      <p:pic>
        <p:nvPicPr>
          <p:cNvPr id="5" name="Grafik 4" descr="Bild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340768"/>
            <a:ext cx="4071417" cy="2512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38"/>
          <p:cNvSpPr txBox="1">
            <a:spLocks/>
          </p:cNvSpPr>
          <p:nvPr/>
        </p:nvSpPr>
        <p:spPr bwMode="auto">
          <a:xfrm>
            <a:off x="1573088" y="-568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kumimoji="1" lang="de-DE" sz="2400" kern="0" dirty="0" smtClean="0">
                <a:solidFill>
                  <a:srgbClr val="AF292E"/>
                </a:solidFill>
                <a:latin typeface="Trebuchet MS"/>
              </a:rPr>
              <a:t>Vorschläge zur Umsetzung</a:t>
            </a:r>
            <a:endParaRPr kumimoji="1" lang="de-DE" sz="3200" b="0" i="0" u="none" strike="noStrike" kern="0" cap="none" spc="0" normalizeH="0" baseline="0" noProof="0" dirty="0">
              <a:ln>
                <a:noFill/>
              </a:ln>
              <a:solidFill>
                <a:srgbClr val="AF292E"/>
              </a:solidFill>
              <a:effectLst/>
              <a:uLnTx/>
              <a:uFillTx/>
              <a:latin typeface="+mj-lt"/>
              <a:ea typeface="+mj-ea"/>
              <a:cs typeface="Osak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251520" y="1628800"/>
            <a:ext cx="88924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Vermittlung der theoretischen Inhalte über E-</a:t>
            </a:r>
            <a:r>
              <a:rPr lang="de-DE" sz="2000" dirty="0" err="1" smtClean="0"/>
              <a:t>learning</a:t>
            </a: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Gruppenarbeit zur Praxisübung zur Anwendung des Gelernten</a:t>
            </a:r>
            <a:br>
              <a:rPr lang="de-DE" sz="2000" dirty="0" smtClean="0"/>
            </a:br>
            <a:r>
              <a:rPr lang="de-DE" sz="2000" dirty="0" smtClean="0"/>
              <a:t>(z. B. Erarbeitung eines Tourismuskonzepts, </a:t>
            </a:r>
            <a:r>
              <a:rPr lang="de-DE" sz="2000" dirty="0" err="1" smtClean="0"/>
              <a:t>Medationstraining</a:t>
            </a:r>
            <a:r>
              <a:rPr lang="de-DE" sz="2000" dirty="0" smtClean="0"/>
              <a:t>, …)</a:t>
            </a:r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Abschließende Prüfungen über das E-</a:t>
            </a:r>
            <a:r>
              <a:rPr lang="de-DE" sz="2000" dirty="0" err="1" smtClean="0"/>
              <a:t>learning</a:t>
            </a:r>
            <a:r>
              <a:rPr lang="de-DE" sz="2000" dirty="0" smtClean="0"/>
              <a:t>-</a:t>
            </a:r>
            <a:r>
              <a:rPr lang="de-DE" sz="2000" dirty="0" err="1" smtClean="0"/>
              <a:t>tool</a:t>
            </a: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Ggf. Abschlussarbeit mit Möglichkeit zur Online-Publikation</a:t>
            </a:r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Ggf. Einbindung in </a:t>
            </a:r>
            <a:r>
              <a:rPr lang="de-DE" sz="2000" smtClean="0"/>
              <a:t>verschiedene </a:t>
            </a:r>
            <a:r>
              <a:rPr lang="de-DE" sz="2000" smtClean="0"/>
              <a:t>Online-Plattformen (</a:t>
            </a:r>
            <a:r>
              <a:rPr lang="de-DE" sz="2000" dirty="0" smtClean="0"/>
              <a:t>Praktikumsbörsen, Fachdiskussionen/Foren, Forschungsinstitute/Hochschulen)</a:t>
            </a:r>
          </a:p>
          <a:p>
            <a:pPr marL="173038" indent="-173038">
              <a:buFont typeface="Symbol" pitchFamily="18" charset="2"/>
              <a:buChar char="-"/>
            </a:pPr>
            <a:endParaRPr lang="de-DE" sz="2000" dirty="0" smtClean="0"/>
          </a:p>
          <a:p>
            <a:pPr marL="173038" indent="-173038">
              <a:buFont typeface="Symbol" pitchFamily="18" charset="2"/>
              <a:buChar char="-"/>
            </a:pPr>
            <a:r>
              <a:rPr lang="de-DE" sz="2000" dirty="0" smtClean="0"/>
              <a:t>Anpassung an die Bedürfnisse der Teilnehmer</a:t>
            </a:r>
            <a:br>
              <a:rPr lang="de-DE" sz="2000" dirty="0" smtClean="0"/>
            </a:br>
            <a:r>
              <a:rPr lang="de-DE" sz="2000" dirty="0" smtClean="0"/>
              <a:t>(Vollzeit, Teilzeit/berufsbegleitend)</a:t>
            </a:r>
          </a:p>
          <a:p>
            <a:endParaRPr lang="de-DE" sz="2000" dirty="0" smtClean="0"/>
          </a:p>
          <a:p>
            <a:endParaRPr lang="de-D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Rosengarten-Catinacc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150"/>
            <a:ext cx="91440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4138" y="4929188"/>
            <a:ext cx="74168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5000"/>
              </a:spcBef>
            </a:pPr>
            <a:r>
              <a:rPr lang="fr-FR" sz="2000">
                <a:ea typeface="Osaka"/>
                <a:cs typeface="Osaka"/>
              </a:rPr>
              <a:t>Drususallee 1 </a:t>
            </a:r>
          </a:p>
          <a:p>
            <a:pPr eaLnBrk="0" hangingPunct="0">
              <a:spcBef>
                <a:spcPct val="15000"/>
              </a:spcBef>
            </a:pPr>
            <a:r>
              <a:rPr lang="fr-FR" sz="2000">
                <a:ea typeface="Osaka"/>
                <a:cs typeface="Osaka"/>
              </a:rPr>
              <a:t>39100 Bozen, Italien</a:t>
            </a:r>
          </a:p>
          <a:p>
            <a:pPr eaLnBrk="0" hangingPunct="0">
              <a:spcBef>
                <a:spcPct val="15000"/>
              </a:spcBef>
            </a:pPr>
            <a:r>
              <a:rPr lang="fr-FR" sz="2000">
                <a:ea typeface="Osaka"/>
                <a:cs typeface="Osaka"/>
              </a:rPr>
              <a:t>Tel +39 0471 055420  	Fax +39 0471 055429</a:t>
            </a:r>
          </a:p>
          <a:p>
            <a:pPr eaLnBrk="0" hangingPunct="0">
              <a:spcBef>
                <a:spcPct val="15000"/>
              </a:spcBef>
            </a:pPr>
            <a:r>
              <a:rPr lang="fr-FR" sz="2000">
                <a:ea typeface="Osaka"/>
                <a:cs typeface="Osaka"/>
              </a:rPr>
              <a:t>www.eurac.edu</a:t>
            </a:r>
            <a:endParaRPr lang="en-US" sz="2000">
              <a:ea typeface="Osaka"/>
              <a:cs typeface="Osaka"/>
            </a:endParaRPr>
          </a:p>
          <a:p>
            <a:pPr eaLnBrk="0" hangingPunct="0">
              <a:spcBef>
                <a:spcPct val="50000"/>
              </a:spcBef>
            </a:pPr>
            <a:endParaRPr lang="fr-FR" sz="2000">
              <a:ea typeface="Osaka"/>
              <a:cs typeface="Osaka"/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750" y="1628775"/>
            <a:ext cx="8101013" cy="287338"/>
          </a:xfrm>
        </p:spPr>
        <p:txBody>
          <a:bodyPr/>
          <a:lstStyle/>
          <a:p>
            <a:pPr eaLnBrk="1" hangingPunct="1"/>
            <a:r>
              <a:rPr kumimoji="0" lang="en-US" smtClean="0">
                <a:solidFill>
                  <a:schemeClr val="tx1"/>
                </a:solidFill>
              </a:rPr>
              <a:t>Europäische Akademie Bozen</a:t>
            </a:r>
            <a:br>
              <a:rPr kumimoji="0" lang="en-US" smtClean="0">
                <a:solidFill>
                  <a:schemeClr val="tx1"/>
                </a:solidFill>
              </a:rPr>
            </a:br>
            <a:r>
              <a:rPr kumimoji="0" lang="en-US" smtClean="0">
                <a:solidFill>
                  <a:schemeClr val="tx1"/>
                </a:solidFill>
              </a:rPr>
              <a:t/>
            </a:r>
            <a:br>
              <a:rPr kumimoji="0" lang="en-US" smtClean="0">
                <a:solidFill>
                  <a:schemeClr val="tx1"/>
                </a:solidFill>
              </a:rPr>
            </a:br>
            <a:r>
              <a:rPr kumimoji="0" lang="en-US" sz="2000" smtClean="0">
                <a:solidFill>
                  <a:schemeClr val="tx1"/>
                </a:solidFill>
              </a:rPr>
              <a:t>Institut für Regionalentwicklung und Standortmanagement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EURACresearch">
  <a:themeElements>
    <a:clrScheme name="">
      <a:dk1>
        <a:srgbClr val="808080"/>
      </a:dk1>
      <a:lt1>
        <a:srgbClr val="FFFFFF"/>
      </a:lt1>
      <a:dk2>
        <a:srgbClr val="000000"/>
      </a:dk2>
      <a:lt2>
        <a:srgbClr val="FFFFFF"/>
      </a:lt2>
      <a:accent1>
        <a:srgbClr val="FF6600"/>
      </a:accent1>
      <a:accent2>
        <a:srgbClr val="99CC00"/>
      </a:accent2>
      <a:accent3>
        <a:srgbClr val="AAAAAA"/>
      </a:accent3>
      <a:accent4>
        <a:srgbClr val="DADADA"/>
      </a:accent4>
      <a:accent5>
        <a:srgbClr val="FFB8AA"/>
      </a:accent5>
      <a:accent6>
        <a:srgbClr val="8AB900"/>
      </a:accent6>
      <a:hlink>
        <a:srgbClr val="960000"/>
      </a:hlink>
      <a:folHlink>
        <a:srgbClr val="4068AC"/>
      </a:folHlink>
    </a:clrScheme>
    <a:fontScheme name="template_EURACresearch">
      <a:majorFont>
        <a:latin typeface="Trebuchet MS"/>
        <a:ea typeface="Osaka"/>
        <a:cs typeface=""/>
      </a:majorFont>
      <a:minorFont>
        <a:latin typeface="Trebuchet MS"/>
        <a:ea typeface="Osaka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rebuchet MS" pitchFamily="34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rebuchet MS" pitchFamily="34" charset="0"/>
            <a:ea typeface="ＭＳ Ｐゴシック" pitchFamily="1" charset="-128"/>
          </a:defRPr>
        </a:defPPr>
      </a:lstStyle>
    </a:lnDef>
  </a:objectDefaults>
  <a:extraClrSchemeLst>
    <a:extraClrScheme>
      <a:clrScheme name="template_EURACresearc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URACresearc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URACresearc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URACresearc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URACresearc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URACresearc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URACresearc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template_EURACresearch</Template>
  <TotalTime>0</TotalTime>
  <Words>389</Words>
  <Application>Microsoft Office PowerPoint</Application>
  <PresentationFormat>Bildschirmpräsentation (4:3)</PresentationFormat>
  <Paragraphs>80</Paragraphs>
  <Slides>12</Slides>
  <Notes>11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template_EURACresearch</vt:lpstr>
      <vt:lpstr>Inhaltliches Konzept zur Umsetzung eines E-learning Seminars „Destinationsmanagement“</vt:lpstr>
      <vt:lpstr>Zielgruppe Целевая группа</vt:lpstr>
      <vt:lpstr>Seminarinhalte &amp; Lernziele</vt:lpstr>
      <vt:lpstr>Die Destination und ihre Umwelten</vt:lpstr>
      <vt:lpstr>Folie 5</vt:lpstr>
      <vt:lpstr>Eine Destination - viele Akteure  - viele Ansprüche!</vt:lpstr>
      <vt:lpstr>Folie 7</vt:lpstr>
      <vt:lpstr>Folie 8</vt:lpstr>
      <vt:lpstr>Planungssysteme für Destinationen– Strategische Produktentwicklung &amp; Marketing</vt:lpstr>
      <vt:lpstr>Folie 10</vt:lpstr>
      <vt:lpstr>Folie 11</vt:lpstr>
      <vt:lpstr>Europäische Akademie Bozen  Institut für Regionalentwicklung und Standortmanagement</vt:lpstr>
    </vt:vector>
  </TitlesOfParts>
  <Company>Scientific Network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der Kernkompetenz zum Angebot:</dc:title>
  <dc:creator>Scientific Network</dc:creator>
  <cp:lastModifiedBy>Marcus</cp:lastModifiedBy>
  <cp:revision>156</cp:revision>
  <dcterms:created xsi:type="dcterms:W3CDTF">2008-05-28T09:50:15Z</dcterms:created>
  <dcterms:modified xsi:type="dcterms:W3CDTF">2010-10-26T06:28:14Z</dcterms:modified>
</cp:coreProperties>
</file>