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1"/>
  </p:notesMasterIdLst>
  <p:sldIdLst>
    <p:sldId id="331" r:id="rId2"/>
    <p:sldId id="278" r:id="rId3"/>
    <p:sldId id="325" r:id="rId4"/>
    <p:sldId id="326" r:id="rId5"/>
    <p:sldId id="330" r:id="rId6"/>
    <p:sldId id="334" r:id="rId7"/>
    <p:sldId id="332" r:id="rId8"/>
    <p:sldId id="335" r:id="rId9"/>
    <p:sldId id="336" r:id="rId10"/>
    <p:sldId id="338" r:id="rId11"/>
    <p:sldId id="348" r:id="rId12"/>
    <p:sldId id="340" r:id="rId13"/>
    <p:sldId id="350" r:id="rId14"/>
    <p:sldId id="352" r:id="rId15"/>
    <p:sldId id="263" r:id="rId16"/>
    <p:sldId id="264" r:id="rId17"/>
    <p:sldId id="265" r:id="rId18"/>
    <p:sldId id="315" r:id="rId19"/>
    <p:sldId id="341" r:id="rId20"/>
    <p:sldId id="280" r:id="rId21"/>
    <p:sldId id="297" r:id="rId22"/>
    <p:sldId id="308" r:id="rId23"/>
    <p:sldId id="309" r:id="rId24"/>
    <p:sldId id="345" r:id="rId25"/>
    <p:sldId id="346" r:id="rId26"/>
    <p:sldId id="347" r:id="rId27"/>
    <p:sldId id="324" r:id="rId28"/>
    <p:sldId id="321" r:id="rId29"/>
    <p:sldId id="327" r:id="rId30"/>
    <p:sldId id="328" r:id="rId31"/>
    <p:sldId id="329" r:id="rId32"/>
    <p:sldId id="355" r:id="rId33"/>
    <p:sldId id="353" r:id="rId34"/>
    <p:sldId id="354" r:id="rId35"/>
    <p:sldId id="317" r:id="rId36"/>
    <p:sldId id="344" r:id="rId37"/>
    <p:sldId id="270" r:id="rId38"/>
    <p:sldId id="349" r:id="rId39"/>
    <p:sldId id="272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Введение" id="{CB6BBEF7-9717-4733-A929-535518E6EBF6}">
          <p14:sldIdLst>
            <p14:sldId id="277"/>
            <p14:sldId id="258"/>
          </p14:sldIdLst>
        </p14:section>
        <p14:section name="Разработка презентации" id="{16378913-E5ED-4281-BAF5-F1F938CB0BED}">
          <p14:sldIdLst>
            <p14:sldId id="278"/>
            <p14:sldId id="325"/>
            <p14:sldId id="326"/>
            <p14:sldId id="330"/>
          </p14:sldIdLst>
        </p14:section>
        <p14:section name="Улучшение презентации" id="{E2D565D1-BA5E-44E6-A40E-50A644912248}">
          <p14:sldIdLst>
            <p14:sldId id="263"/>
            <p14:sldId id="264"/>
            <p14:sldId id="265"/>
            <p14:sldId id="315"/>
            <p14:sldId id="316"/>
            <p14:sldId id="317"/>
            <p14:sldId id="280"/>
            <p14:sldId id="297"/>
            <p14:sldId id="308"/>
            <p14:sldId id="309"/>
            <p14:sldId id="324"/>
            <p14:sldId id="321"/>
            <p14:sldId id="322"/>
            <p14:sldId id="323"/>
            <p14:sldId id="327"/>
            <p14:sldId id="328"/>
            <p14:sldId id="329"/>
          </p14:sldIdLst>
        </p14:section>
        <p14:section name="Доставка презентации" id="{71D59651-8EFA-4415-9623-98B4C4A8699C}">
          <p14:sldIdLst>
            <p14:sldId id="270"/>
            <p14:sldId id="311"/>
            <p14:sldId id="272"/>
          </p14:sldIdLst>
        </p14:section>
        <p14:section name="Это еще не все!" id="{2E16B512-814A-4DC1-A986-25475E10E0E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6" autoAdjust="0"/>
    <p:restoredTop sz="89825" autoAdjust="0"/>
  </p:normalViewPr>
  <p:slideViewPr>
    <p:cSldViewPr>
      <p:cViewPr varScale="1">
        <p:scale>
          <a:sx n="44" d="100"/>
          <a:sy n="44" d="100"/>
        </p:scale>
        <p:origin x="-8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70C0"/>
                </a:solidFill>
              </a:rPr>
              <a:t>Старт форума</a:t>
            </a:r>
            <a:endParaRPr lang="ru-RU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8.3954620803978461E-2"/>
          <c:y val="4.2555061894060962E-2"/>
        </c:manualLayout>
      </c:layout>
    </c:title>
    <c:plotArea>
      <c:layout/>
      <c:area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посещений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1 занятие</c:v>
                </c:pt>
                <c:pt idx="1">
                  <c:v>2 занятие</c:v>
                </c:pt>
                <c:pt idx="2">
                  <c:v>3 занятие</c:v>
                </c:pt>
                <c:pt idx="3">
                  <c:v>4 занятие</c:v>
                </c:pt>
                <c:pt idx="4">
                  <c:v>5 занятие</c:v>
                </c:pt>
                <c:pt idx="5">
                  <c:v>6 занятие</c:v>
                </c:pt>
                <c:pt idx="6">
                  <c:v>7 занятие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15</c:v>
                </c:pt>
                <c:pt idx="1">
                  <c:v>16</c:v>
                </c:pt>
                <c:pt idx="2">
                  <c:v>14</c:v>
                </c:pt>
                <c:pt idx="3">
                  <c:v>22</c:v>
                </c:pt>
                <c:pt idx="4">
                  <c:v>24</c:v>
                </c:pt>
                <c:pt idx="5">
                  <c:v>27</c:v>
                </c:pt>
                <c:pt idx="6">
                  <c:v>31</c:v>
                </c:pt>
              </c:numCache>
            </c:numRef>
          </c:val>
        </c:ser>
        <c:dLbls/>
        <c:axId val="120972800"/>
        <c:axId val="120974336"/>
      </c:areaChart>
      <c:catAx>
        <c:axId val="120972800"/>
        <c:scaling>
          <c:orientation val="minMax"/>
        </c:scaling>
        <c:axPos val="b"/>
        <c:numFmt formatCode="dd/mm/yyyy" sourceLinked="1"/>
        <c:tickLblPos val="nextTo"/>
        <c:crossAx val="120974336"/>
        <c:crosses val="autoZero"/>
        <c:auto val="1"/>
        <c:lblAlgn val="ctr"/>
        <c:lblOffset val="100"/>
      </c:catAx>
      <c:valAx>
        <c:axId val="120974336"/>
        <c:scaling>
          <c:orientation val="minMax"/>
        </c:scaling>
        <c:axPos val="l"/>
        <c:majorGridlines/>
        <c:numFmt formatCode="General" sourceLinked="1"/>
        <c:tickLblPos val="nextTo"/>
        <c:crossAx val="120972800"/>
        <c:crosses val="autoZero"/>
        <c:crossBetween val="midCat"/>
      </c:valAx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0.28184</cdr:x>
      <cdr:y>0.08516</cdr:y>
    </cdr:from>
    <cdr:to>
      <cdr:x>0.28184</cdr:x>
      <cdr:y>0.93675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 rot="5400000" flipV="1">
          <a:off x="288033" y="2592287"/>
          <a:ext cx="4320480" cy="2"/>
        </a:xfrm>
        <a:prstGeom xmlns:a="http://schemas.openxmlformats.org/drawingml/2006/main" prst="line">
          <a:avLst/>
        </a:prstGeom>
        <a:ln xmlns:a="http://schemas.openxmlformats.org/drawingml/2006/main" w="47625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ru-RU" sz="1200"/>
            </a:lvl1pPr>
          </a:lstStyle>
          <a:p>
            <a:fld id="{00F830A1-3891-4B82-A120-081866556DA0}" type="datetimeFigureOut">
              <a:rPr/>
              <a:pPr/>
              <a:t>12/17/2009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ru-RU" sz="1200"/>
            </a:lvl1pPr>
          </a:lstStyle>
          <a:p>
            <a:fld id="{58CC9574-A819-4FE4-99A7-1E27AD09ADC2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141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ru-RU" smtClean="0">
                <a:solidFill>
                  <a:prstClr val="black"/>
                </a:solidFill>
              </a:rPr>
              <a:pPr/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ru-RU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ru-RU"/>
              <a:t>Образец подзаголовка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ru-RU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ru-RU" sz="3000" b="1" cap="all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ru-RU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ru-RU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: выделение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ru-RU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ru-RU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ru-RU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ru-RU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ru-RU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ru-RU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ru-RU" sz="1800"/>
            </a:lvl6pPr>
            <a:lvl7pPr eaLnBrk="1" latinLnBrk="0" hangingPunct="1">
              <a:defRPr kumimoji="0" lang="ru-RU" sz="1800"/>
            </a:lvl7pPr>
            <a:lvl8pPr eaLnBrk="1" latinLnBrk="0" hangingPunct="1">
              <a:defRPr kumimoji="0" lang="ru-RU" sz="1800"/>
            </a:lvl8pPr>
            <a:lvl9pPr eaLnBrk="1" latinLnBrk="0" hangingPunct="1">
              <a:defRPr kumimoji="0" lang="ru-RU"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ru-RU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ru-RU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ru-RU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ru-RU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ru-RU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ru-RU" sz="1800"/>
            </a:lvl6pPr>
            <a:lvl7pPr eaLnBrk="1" latinLnBrk="0" hangingPunct="1">
              <a:defRPr kumimoji="0" lang="ru-RU" sz="1800"/>
            </a:lvl7pPr>
            <a:lvl8pPr eaLnBrk="1" latinLnBrk="0" hangingPunct="1">
              <a:defRPr kumimoji="0" lang="ru-RU" sz="1800"/>
            </a:lvl8pPr>
            <a:lvl9pPr eaLnBrk="1" latinLnBrk="0" hangingPunct="1">
              <a:defRPr kumimoji="0" lang="ru-RU"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ru-RU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: выделение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ru-RU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ru-RU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ru-RU" sz="2000" b="1"/>
            </a:lvl2pPr>
            <a:lvl3pPr marL="914400" indent="0" eaLnBrk="1" latinLnBrk="0" hangingPunct="1">
              <a:buNone/>
              <a:defRPr kumimoji="0" lang="ru-RU" sz="1800" b="1"/>
            </a:lvl3pPr>
            <a:lvl4pPr marL="1371600" indent="0" eaLnBrk="1" latinLnBrk="0" hangingPunct="1">
              <a:buNone/>
              <a:defRPr kumimoji="0" lang="ru-RU" sz="1600" b="1"/>
            </a:lvl4pPr>
            <a:lvl5pPr marL="1828800" indent="0" eaLnBrk="1" latinLnBrk="0" hangingPunct="1">
              <a:buNone/>
              <a:defRPr kumimoji="0" lang="ru-RU" sz="1600" b="1"/>
            </a:lvl5pPr>
            <a:lvl6pPr marL="2286000" indent="0" eaLnBrk="1" latinLnBrk="0" hangingPunct="1">
              <a:buNone/>
              <a:defRPr kumimoji="0" lang="ru-RU" sz="1600" b="1"/>
            </a:lvl6pPr>
            <a:lvl7pPr marL="2743200" indent="0" eaLnBrk="1" latinLnBrk="0" hangingPunct="1">
              <a:buNone/>
              <a:defRPr kumimoji="0" lang="ru-RU" sz="1600" b="1"/>
            </a:lvl7pPr>
            <a:lvl8pPr marL="3200400" indent="0" eaLnBrk="1" latinLnBrk="0" hangingPunct="1">
              <a:buNone/>
              <a:defRPr kumimoji="0" lang="ru-RU" sz="1600" b="1"/>
            </a:lvl8pPr>
            <a:lvl9pPr marL="3657600" indent="0" eaLnBrk="1" latinLnBrk="0" hangingPunct="1">
              <a:buNone/>
              <a:defRPr kumimoji="0" lang="ru-RU"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с текстом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ru-RU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ru-RU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ru-RU"/>
              <a:t>Образец подзаголовка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ru-RU" sz="2000" b="1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ru-RU" sz="2800">
                <a:solidFill>
                  <a:schemeClr val="bg1"/>
                </a:solidFill>
              </a:defRPr>
            </a:lvl1pPr>
            <a:lvl2pPr eaLnBrk="1" latinLnBrk="0" hangingPunct="1">
              <a:defRPr kumimoji="0" lang="ru-RU" sz="2800">
                <a:solidFill>
                  <a:schemeClr val="bg1"/>
                </a:solidFill>
              </a:defRPr>
            </a:lvl2pPr>
            <a:lvl3pPr eaLnBrk="1" latinLnBrk="0" hangingPunct="1">
              <a:defRPr kumimoji="0" lang="ru-RU" sz="2400">
                <a:solidFill>
                  <a:schemeClr val="bg1"/>
                </a:solidFill>
              </a:defRPr>
            </a:lvl3pPr>
            <a:lvl4pPr eaLnBrk="1" latinLnBrk="0" hangingPunct="1">
              <a:defRPr kumimoji="0" lang="ru-RU" sz="2000">
                <a:solidFill>
                  <a:schemeClr val="bg1"/>
                </a:solidFill>
              </a:defRPr>
            </a:lvl4pPr>
            <a:lvl5pPr eaLnBrk="1" latinLnBrk="0" hangingPunct="1">
              <a:defRPr kumimoji="0" lang="ru-RU" sz="2000">
                <a:solidFill>
                  <a:schemeClr val="bg1"/>
                </a:solidFill>
              </a:defRPr>
            </a:lvl5pPr>
            <a:lvl6pPr eaLnBrk="1" latinLnBrk="0" hangingPunct="1">
              <a:defRPr kumimoji="0" lang="ru-RU" sz="2000"/>
            </a:lvl6pPr>
            <a:lvl7pPr eaLnBrk="1" latinLnBrk="0" hangingPunct="1">
              <a:defRPr kumimoji="0" lang="ru-RU" sz="2000"/>
            </a:lvl7pPr>
            <a:lvl8pPr eaLnBrk="1" latinLnBrk="0" hangingPunct="1">
              <a:defRPr kumimoji="0" lang="ru-RU" sz="2000"/>
            </a:lvl8pPr>
            <a:lvl9pPr eaLnBrk="1" latinLnBrk="0" hangingPunct="1">
              <a:defRPr kumimoji="0" lang="ru-RU" sz="20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ru-RU" sz="1200"/>
            </a:lvl2pPr>
            <a:lvl3pPr marL="914400" indent="0" eaLnBrk="1" latinLnBrk="0" hangingPunct="1">
              <a:buNone/>
              <a:defRPr kumimoji="0" lang="ru-RU" sz="1000"/>
            </a:lvl3pPr>
            <a:lvl4pPr marL="1371600" indent="0" eaLnBrk="1" latinLnBrk="0" hangingPunct="1">
              <a:buNone/>
              <a:defRPr kumimoji="0" lang="ru-RU" sz="900"/>
            </a:lvl4pPr>
            <a:lvl5pPr marL="1828800" indent="0" eaLnBrk="1" latinLnBrk="0" hangingPunct="1">
              <a:buNone/>
              <a:defRPr kumimoji="0" lang="ru-RU" sz="900"/>
            </a:lvl5pPr>
            <a:lvl6pPr marL="2286000" indent="0" eaLnBrk="1" latinLnBrk="0" hangingPunct="1">
              <a:buNone/>
              <a:defRPr kumimoji="0" lang="ru-RU" sz="900"/>
            </a:lvl6pPr>
            <a:lvl7pPr marL="2743200" indent="0" eaLnBrk="1" latinLnBrk="0" hangingPunct="1">
              <a:buNone/>
              <a:defRPr kumimoji="0" lang="ru-RU" sz="900"/>
            </a:lvl7pPr>
            <a:lvl8pPr marL="3200400" indent="0" eaLnBrk="1" latinLnBrk="0" hangingPunct="1">
              <a:buNone/>
              <a:defRPr kumimoji="0" lang="ru-RU" sz="900"/>
            </a:lvl8pPr>
            <a:lvl9pPr marL="3657600" indent="0" eaLnBrk="1" latinLnBrk="0" hangingPunct="1">
              <a:buNone/>
              <a:defRPr kumimoji="0" lang="ru-RU"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лип мультимедиа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ru-RU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ru-RU"/>
            </a:lvl1pPr>
          </a:lstStyle>
          <a:p>
            <a:pPr eaLnBrk="1" latinLnBrk="0" hangingPunct="1"/>
            <a:r>
              <a:rPr lang="ru-RU" smtClean="0"/>
              <a:t>Вставка клипа мультимедиа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ru-RU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ru-RU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ru-RU" sz="3200"/>
            </a:lvl1pPr>
            <a:lvl2pPr marL="457200" indent="0" eaLnBrk="1" latinLnBrk="0" hangingPunct="1">
              <a:buNone/>
              <a:defRPr kumimoji="0" lang="ru-RU" sz="2800"/>
            </a:lvl2pPr>
            <a:lvl3pPr marL="914400" indent="0" eaLnBrk="1" latinLnBrk="0" hangingPunct="1">
              <a:buNone/>
              <a:defRPr kumimoji="0" lang="ru-RU" sz="2400"/>
            </a:lvl3pPr>
            <a:lvl4pPr marL="1371600" indent="0" eaLnBrk="1" latinLnBrk="0" hangingPunct="1">
              <a:buNone/>
              <a:defRPr kumimoji="0" lang="ru-RU" sz="2000"/>
            </a:lvl4pPr>
            <a:lvl5pPr marL="1828800" indent="0" eaLnBrk="1" latinLnBrk="0" hangingPunct="1">
              <a:buNone/>
              <a:defRPr kumimoji="0" lang="ru-RU" sz="2000"/>
            </a:lvl5pPr>
            <a:lvl6pPr marL="2286000" indent="0" eaLnBrk="1" latinLnBrk="0" hangingPunct="1">
              <a:buNone/>
              <a:defRPr kumimoji="0" lang="ru-RU" sz="2000"/>
            </a:lvl6pPr>
            <a:lvl7pPr marL="2743200" indent="0" eaLnBrk="1" latinLnBrk="0" hangingPunct="1">
              <a:buNone/>
              <a:defRPr kumimoji="0" lang="ru-RU" sz="2000"/>
            </a:lvl7pPr>
            <a:lvl8pPr marL="3200400" indent="0" eaLnBrk="1" latinLnBrk="0" hangingPunct="1">
              <a:buNone/>
              <a:defRPr kumimoji="0" lang="ru-RU" sz="2000"/>
            </a:lvl8pPr>
            <a:lvl9pPr marL="3657600" indent="0" eaLnBrk="1" latinLnBrk="0" hangingPunct="1">
              <a:buNone/>
              <a:defRPr kumimoji="0" lang="ru-RU" sz="2000"/>
            </a:lvl9pPr>
          </a:lstStyle>
          <a:p>
            <a:pPr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ru-RU" sz="1400"/>
            </a:lvl1pPr>
            <a:lvl2pPr marL="457200" indent="0" eaLnBrk="1" latinLnBrk="0" hangingPunct="1">
              <a:buNone/>
              <a:defRPr kumimoji="0" lang="ru-RU" sz="1200"/>
            </a:lvl2pPr>
            <a:lvl3pPr marL="914400" indent="0" eaLnBrk="1" latinLnBrk="0" hangingPunct="1">
              <a:buNone/>
              <a:defRPr kumimoji="0" lang="ru-RU" sz="1000"/>
            </a:lvl3pPr>
            <a:lvl4pPr marL="1371600" indent="0" eaLnBrk="1" latinLnBrk="0" hangingPunct="1">
              <a:buNone/>
              <a:defRPr kumimoji="0" lang="ru-RU" sz="900"/>
            </a:lvl4pPr>
            <a:lvl5pPr marL="1828800" indent="0" eaLnBrk="1" latinLnBrk="0" hangingPunct="1">
              <a:buNone/>
              <a:defRPr kumimoji="0" lang="ru-RU" sz="900"/>
            </a:lvl5pPr>
            <a:lvl6pPr marL="2286000" indent="0" eaLnBrk="1" latinLnBrk="0" hangingPunct="1">
              <a:buNone/>
              <a:defRPr kumimoji="0" lang="ru-RU" sz="900"/>
            </a:lvl6pPr>
            <a:lvl7pPr marL="2743200" indent="0" eaLnBrk="1" latinLnBrk="0" hangingPunct="1">
              <a:buNone/>
              <a:defRPr kumimoji="0" lang="ru-RU" sz="900"/>
            </a:lvl7pPr>
            <a:lvl8pPr marL="3200400" indent="0" eaLnBrk="1" latinLnBrk="0" hangingPunct="1">
              <a:buNone/>
              <a:defRPr kumimoji="0" lang="ru-RU" sz="900"/>
            </a:lvl8pPr>
            <a:lvl9pPr marL="3657600" indent="0" eaLnBrk="1" latinLnBrk="0" hangingPunct="1">
              <a:buNone/>
              <a:defRPr kumimoji="0" lang="ru-RU"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ru-RU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    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/>
              <a:pPr/>
              <a:t>‹#›</a:t>
            </a:fld>
            <a:endParaRPr kumimoji="0"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/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ru-RU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ru-RU"/>
      </a:defPPr>
      <a:lvl1pPr marL="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umtes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18" Type="http://schemas.openxmlformats.org/officeDocument/2006/relationships/image" Target="../media/image43.jpeg"/><Relationship Id="rId3" Type="http://schemas.openxmlformats.org/officeDocument/2006/relationships/image" Target="../media/image28.jpeg"/><Relationship Id="rId21" Type="http://schemas.openxmlformats.org/officeDocument/2006/relationships/image" Target="../media/image46.jpe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2.jpeg"/><Relationship Id="rId2" Type="http://schemas.openxmlformats.org/officeDocument/2006/relationships/image" Target="../media/image27.jpeg"/><Relationship Id="rId16" Type="http://schemas.openxmlformats.org/officeDocument/2006/relationships/image" Target="../media/image41.jpeg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5" Type="http://schemas.openxmlformats.org/officeDocument/2006/relationships/image" Target="../media/image40.jpeg"/><Relationship Id="rId23" Type="http://schemas.openxmlformats.org/officeDocument/2006/relationships/image" Target="../media/image48.jpeg"/><Relationship Id="rId10" Type="http://schemas.openxmlformats.org/officeDocument/2006/relationships/image" Target="../media/image35.jpeg"/><Relationship Id="rId19" Type="http://schemas.openxmlformats.org/officeDocument/2006/relationships/image" Target="../media/image44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Relationship Id="rId22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7.jpeg"/><Relationship Id="rId9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yumtest/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21.gif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315200" cy="914400"/>
          </a:xfrm>
          <a:solidFill>
            <a:srgbClr val="FFFFCC">
              <a:alpha val="54000"/>
            </a:srgb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lvl="0"/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 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СИСТЕМА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ДИСТАНЦИОННОГО ОБУЧЕНИЯ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5" name="Picture 9" descr="Logo_Tempus_new_ec_en"/>
          <p:cNvPicPr>
            <a:picLocks noChangeAspect="1" noChangeArrowheads="1"/>
          </p:cNvPicPr>
          <p:nvPr/>
        </p:nvPicPr>
        <p:blipFill>
          <a:blip r:embed="rId2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>
          <a:xfrm>
            <a:off x="1142976" y="464344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9" descr="Logo_Tempus_new_ec_en"/>
          <p:cNvPicPr>
            <a:picLocks noChangeAspect="1" noChangeArrowheads="1"/>
          </p:cNvPicPr>
          <p:nvPr/>
        </p:nvPicPr>
        <p:blipFill>
          <a:blip r:embed="rId2" cstate="print"/>
          <a:srcRect l="27112" r="28220"/>
          <a:stretch>
            <a:fillRect/>
          </a:stretch>
        </p:blipFill>
        <p:spPr bwMode="auto">
          <a:xfrm>
            <a:off x="7608363" y="0"/>
            <a:ext cx="153563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>
          <a:xfrm>
            <a:off x="1547664" y="260648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6286520"/>
            <a:ext cx="18002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1412776"/>
            <a:ext cx="7596336" cy="3539430"/>
          </a:xfrm>
          <a:prstGeom prst="rect">
            <a:avLst/>
          </a:prstGeom>
          <a:solidFill>
            <a:schemeClr val="accent3">
              <a:lumMod val="60000"/>
              <a:lumOff val="40000"/>
              <a:alpha val="3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КУРСЫ ПОВЫШЕНИЯ КВАЛИФИКАЦИИ</a:t>
            </a:r>
          </a:p>
          <a:p>
            <a:pPr algn="ctr"/>
            <a:r>
              <a:rPr lang="ru-RU" sz="3200" dirty="0" smtClean="0"/>
              <a:t>в рамках совместного европейского проекта </a:t>
            </a:r>
            <a:r>
              <a:rPr lang="ru-RU" sz="3200" dirty="0" err="1" smtClean="0"/>
              <a:t>TEMPUS-WeNeT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3200" b="1" i="1" dirty="0" smtClean="0">
                <a:solidFill>
                  <a:schemeClr val="bg1">
                    <a:lumMod val="95000"/>
                  </a:schemeClr>
                </a:solidFill>
              </a:rPr>
              <a:t>«Создание сети дистанционного повышения квалификации </a:t>
            </a:r>
          </a:p>
          <a:p>
            <a:pPr algn="ctr"/>
            <a:r>
              <a:rPr lang="ru-RU" sz="3200" b="1" i="1" dirty="0" smtClean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3200" b="1" i="1" dirty="0" err="1" smtClean="0">
                <a:solidFill>
                  <a:schemeClr val="bg1">
                    <a:lumMod val="95000"/>
                  </a:schemeClr>
                </a:solidFill>
              </a:rPr>
              <a:t>E-Learning</a:t>
            </a:r>
            <a:r>
              <a:rPr lang="ru-RU" sz="3200" b="1" i="1" dirty="0" smtClean="0">
                <a:solidFill>
                  <a:schemeClr val="bg1">
                    <a:lumMod val="95000"/>
                  </a:schemeClr>
                </a:solidFill>
              </a:rPr>
              <a:t>) для специалистов туристической отрасли</a:t>
            </a:r>
            <a:r>
              <a:rPr lang="ru-RU" sz="3200" b="1" i="1" dirty="0" smtClean="0">
                <a:solidFill>
                  <a:schemeClr val="bg1">
                    <a:lumMod val="95000"/>
                  </a:schemeClr>
                </a:solidFill>
              </a:rPr>
              <a:t>»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5" name="Picture 3" descr="E:\Презентация\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96468" cy="13407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7784" y="1124744"/>
            <a:ext cx="5867400" cy="197004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Знакомство  </a:t>
            </a:r>
            <a:r>
              <a:rPr lang="ru-RU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с порталом ЯУМ</a:t>
            </a:r>
            <a:endParaRPr lang="ru-RU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Разработка, введение в эксплуатацию</a:t>
            </a:r>
            <a:endParaRPr lang="ru-RU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1392" y="155745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>
                <a:solidFill>
                  <a:srgbClr val="F26200">
                    <a:alpha val="40000"/>
                  </a:srgbClr>
                </a:solidFill>
                <a:cs typeface="Arial" pitchFamily="34" charset="0"/>
              </a:rPr>
              <a:t>1</a:t>
            </a:r>
          </a:p>
        </p:txBody>
      </p:sp>
      <p:pic>
        <p:nvPicPr>
          <p:cNvPr id="7" name="Рисунок 6" descr="78080809_3dfrogwallpaper1366x768__5_.jpg"/>
          <p:cNvPicPr>
            <a:picLocks noChangeAspect="1"/>
          </p:cNvPicPr>
          <p:nvPr/>
        </p:nvPicPr>
        <p:blipFill>
          <a:blip r:embed="rId3" cstate="print"/>
          <a:srcRect l="33101" t="7061" r="29882" b="8492"/>
          <a:stretch>
            <a:fillRect/>
          </a:stretch>
        </p:blipFill>
        <p:spPr>
          <a:xfrm>
            <a:off x="3491880" y="2708920"/>
            <a:ext cx="4608512" cy="398475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11960" y="4653136"/>
            <a:ext cx="3672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hlinkClick r:id="rId4"/>
              </a:rPr>
              <a:t>http://yumtest</a:t>
            </a:r>
            <a:r>
              <a:rPr lang="en-US" sz="2000" dirty="0" smtClean="0"/>
              <a:t>.moodlehub.com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5000">
                <a:srgbClr val="84D830"/>
              </a:gs>
              <a:gs pos="48000">
                <a:srgbClr val="7BCF27"/>
              </a:gs>
              <a:gs pos="100000">
                <a:srgbClr val="56901C"/>
              </a:gs>
            </a:gsLst>
            <a:path path="circle">
              <a:fillToRect l="50000" t="50000" r="50000" b="50000"/>
            </a:path>
            <a:tileRect/>
          </a:gra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>
                <a:solidFill>
                  <a:srgbClr val="65B131">
                    <a:alpha val="64000"/>
                  </a:srgbClr>
                </a:solidFill>
                <a:cs typeface="Arial" pitchFamily="34" charset="0"/>
              </a:rPr>
              <a:t>3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Распространение </a:t>
            </a:r>
            <a:r>
              <a:rPr lang="ru-RU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результатов</a:t>
            </a:r>
            <a:endParaRPr lang="ru-RU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</a:pPr>
            <a:r>
              <a:rPr lang="ru-RU" sz="1700" b="1">
                <a:solidFill>
                  <a:prstClr val="black">
                    <a:lumMod val="75000"/>
                    <a:lumOff val="25000"/>
                  </a:prstClr>
                </a:solidFill>
              </a:rPr>
              <a:t>Используйте вещание и сжатие для удобства доставки</a:t>
            </a:r>
          </a:p>
        </p:txBody>
      </p:sp>
      <p:pic>
        <p:nvPicPr>
          <p:cNvPr id="10" name="Picture 2" descr="D:\Презентация\главная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58" y="969293"/>
            <a:ext cx="9120542" cy="514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3458" y="1772816"/>
            <a:ext cx="1691680" cy="2952328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08304" y="1772816"/>
            <a:ext cx="1691680" cy="3240360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95736" y="1772816"/>
            <a:ext cx="4680520" cy="720080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23458" y="186267"/>
            <a:ext cx="9120542" cy="457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Распространение результатов проекта с помощью портала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966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D:\Презентация\главная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763688" y="980728"/>
            <a:ext cx="5688632" cy="5112568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23458" y="186267"/>
            <a:ext cx="9120542" cy="457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Распространение результатов проекта с помощью портала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550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8" y="0"/>
            <a:ext cx="9137901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259632" y="-4020"/>
            <a:ext cx="3888432" cy="3216995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9484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5000">
                <a:srgbClr val="84D830"/>
              </a:gs>
              <a:gs pos="48000">
                <a:srgbClr val="7BCF27"/>
              </a:gs>
              <a:gs pos="100000">
                <a:srgbClr val="56901C"/>
              </a:gs>
            </a:gsLst>
            <a:path path="circle">
              <a:fillToRect l="50000" t="50000" r="50000" b="50000"/>
            </a:path>
            <a:tileRect/>
          </a:gra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 smtClean="0">
                <a:solidFill>
                  <a:srgbClr val="65B131">
                    <a:alpha val="64000"/>
                  </a:srgbClr>
                </a:solidFill>
                <a:cs typeface="Arial" pitchFamily="34" charset="0"/>
              </a:rPr>
              <a:t>2</a:t>
            </a:r>
            <a:endParaRPr lang="ru-RU" sz="17000" b="1" dirty="0">
              <a:solidFill>
                <a:srgbClr val="65B131">
                  <a:alpha val="64000"/>
                </a:srgbClr>
              </a:solidFill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275856" y="2708920"/>
            <a:ext cx="5579368" cy="153799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Консорциум </a:t>
            </a:r>
            <a:r>
              <a:rPr lang="en-US" sz="4000" b="0" cap="none" dirty="0" err="1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WeNet</a:t>
            </a:r>
            <a:endParaRPr lang="ru-RU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Объединение порталов</a:t>
            </a:r>
            <a:endParaRPr lang="ru-RU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1266" name="Picture 2" descr="E:\78080806_3dfrogwallpaper1366x768__2_.jpg"/>
          <p:cNvPicPr>
            <a:picLocks noChangeAspect="1" noChangeArrowheads="1"/>
          </p:cNvPicPr>
          <p:nvPr/>
        </p:nvPicPr>
        <p:blipFill>
          <a:blip r:embed="rId3" cstate="print"/>
          <a:srcRect l="27187" t="7781" r="28199"/>
          <a:stretch>
            <a:fillRect/>
          </a:stretch>
        </p:blipFill>
        <p:spPr bwMode="auto">
          <a:xfrm>
            <a:off x="395536" y="1484784"/>
            <a:ext cx="2880320" cy="33474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D:\Презентация\главная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308304" y="1052736"/>
            <a:ext cx="1691680" cy="5040560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-1" y="3573016"/>
            <a:ext cx="1691681" cy="1368152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23458" y="186267"/>
            <a:ext cx="9120542" cy="457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Распространение результатов проекта с помощью портала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550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E:\Презентация\383374386.jpg"/>
          <p:cNvPicPr>
            <a:picLocks noChangeAspect="1" noChangeArrowheads="1"/>
          </p:cNvPicPr>
          <p:nvPr/>
        </p:nvPicPr>
        <p:blipFill>
          <a:blip r:embed="rId2" cstate="print">
            <a:lum bright="7000" contrast="-43000"/>
          </a:blip>
          <a:srcRect/>
          <a:stretch>
            <a:fillRect/>
          </a:stretch>
        </p:blipFill>
        <p:spPr bwMode="auto">
          <a:xfrm>
            <a:off x="6084168" y="0"/>
            <a:ext cx="3059832" cy="6858000"/>
          </a:xfrm>
          <a:prstGeom prst="rect">
            <a:avLst/>
          </a:prstGeom>
          <a:noFill/>
        </p:spPr>
      </p:pic>
      <p:pic>
        <p:nvPicPr>
          <p:cNvPr id="6151" name="Picture 7" descr="E:\Презентация\images.jpg"/>
          <p:cNvPicPr>
            <a:picLocks noChangeAspect="1" noChangeArrowheads="1"/>
          </p:cNvPicPr>
          <p:nvPr/>
        </p:nvPicPr>
        <p:blipFill>
          <a:blip r:embed="rId3" cstate="print">
            <a:lum bright="20000" contrast="-33000"/>
          </a:blip>
          <a:srcRect/>
          <a:stretch>
            <a:fillRect/>
          </a:stretch>
        </p:blipFill>
        <p:spPr bwMode="auto">
          <a:xfrm>
            <a:off x="3059832" y="0"/>
            <a:ext cx="3024336" cy="6858000"/>
          </a:xfrm>
          <a:prstGeom prst="rect">
            <a:avLst/>
          </a:prstGeom>
          <a:noFill/>
        </p:spPr>
      </p:pic>
      <p:pic>
        <p:nvPicPr>
          <p:cNvPr id="6150" name="Picture 6" descr="E:\Презентация\85.jpg"/>
          <p:cNvPicPr>
            <a:picLocks noChangeAspect="1" noChangeArrowheads="1"/>
          </p:cNvPicPr>
          <p:nvPr/>
        </p:nvPicPr>
        <p:blipFill>
          <a:blip r:embed="rId4" cstate="print">
            <a:lum bright="26000" contrast="-58000"/>
          </a:blip>
          <a:srcRect/>
          <a:stretch>
            <a:fillRect/>
          </a:stretch>
        </p:blipFill>
        <p:spPr bwMode="auto">
          <a:xfrm>
            <a:off x="0" y="0"/>
            <a:ext cx="3059832" cy="685800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484784"/>
            <a:ext cx="30598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31750">
            <a:contourClr>
              <a:schemeClr val="accent6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1484784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31750">
            <a:contourClr>
              <a:schemeClr val="accent1"/>
            </a:contour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1484784"/>
            <a:ext cx="30598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31750">
            <a:contourClr>
              <a:schemeClr val="accent1"/>
            </a:contourClr>
          </a:sp3d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971600" y="476672"/>
            <a:ext cx="8820472" cy="2181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Система порталов </a:t>
            </a:r>
            <a:r>
              <a:rPr lang="en-US" sz="400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Tempus </a:t>
            </a:r>
            <a:r>
              <a:rPr lang="en-US" sz="4000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WeNet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53" name="Picture 9" descr="E:\moodle\logos\tgue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5013176"/>
            <a:ext cx="576064" cy="5760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54" name="Picture 10" descr="E:\moodle\logos\universitet_tavrich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5013176"/>
            <a:ext cx="576065" cy="5760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55" name="Picture 11" descr="E:\moodle\logos\university_iau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9593" y="5013177"/>
            <a:ext cx="649032" cy="57606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57" name="Picture 13" descr="E:\moodle\logos\university_luck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5661248"/>
            <a:ext cx="648072" cy="5760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0" name="Picture 16" descr="E:\moodle\logos\university_pryazovskyi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67744" y="4293096"/>
            <a:ext cx="614551" cy="64807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1" name="Picture 17" descr="E:\moodle\logos\university_stefanika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3" y="5013176"/>
            <a:ext cx="648072" cy="5760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4" name="Picture 20" descr="E:\moodle\logos\bgey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83968" y="4293096"/>
            <a:ext cx="576064" cy="65835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5" name="Picture 21" descr="E:\moodle\logos\bgufk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19872" y="4293096"/>
            <a:ext cx="576064" cy="65835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6" name="Picture 22" descr="E:\moodle\logos\bma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48264" y="4293096"/>
            <a:ext cx="576064" cy="635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8" name="Picture 24" descr="E:\moodle\logos\COLLEGE TSNORI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228184" y="4293096"/>
            <a:ext cx="648072" cy="64807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69" name="Picture 25" descr="E:\moodle\logos\ditb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619672" y="4293096"/>
            <a:ext cx="540059" cy="64807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1" name="Picture 27" descr="E:\moodle\logos\ggu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076056" y="4293096"/>
            <a:ext cx="720080" cy="66247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3" name="Picture 29" descr="E:\moodle\logos\kutep_ukr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99593" y="5661249"/>
            <a:ext cx="622148" cy="57606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5" name="Picture 31" descr="E:\moodle\logos\ntu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99592" y="4293096"/>
            <a:ext cx="648072" cy="64807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6" name="Picture 32" descr="E:\moodle\logos\odesa_academy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79512" y="4293096"/>
            <a:ext cx="648072" cy="64807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8" name="Picture 34" descr="E:\moodle\logos\university_kutaisi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596336" y="4293096"/>
            <a:ext cx="635000" cy="635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6179" name="Picture 35" descr="E:\moodle\logos\tgue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16416" y="4293096"/>
            <a:ext cx="635000" cy="63500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37" name="Стрелка вверх 36"/>
          <p:cNvSpPr/>
          <p:nvPr/>
        </p:nvSpPr>
        <p:spPr>
          <a:xfrm>
            <a:off x="539552" y="3573016"/>
            <a:ext cx="2016224" cy="576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верх 37"/>
          <p:cNvSpPr/>
          <p:nvPr/>
        </p:nvSpPr>
        <p:spPr>
          <a:xfrm>
            <a:off x="3635896" y="3573016"/>
            <a:ext cx="2016224" cy="576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верх 38"/>
          <p:cNvSpPr/>
          <p:nvPr/>
        </p:nvSpPr>
        <p:spPr>
          <a:xfrm>
            <a:off x="6732240" y="3573016"/>
            <a:ext cx="2016224" cy="576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8" name="Oval 7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9728" y="1531434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3</a:t>
            </a:r>
            <a:endParaRPr lang="ru-RU" sz="17000" b="1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971800" y="1268760"/>
            <a:ext cx="6172200" cy="197004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Курсы повышения квалификации</a:t>
            </a:r>
            <a:endParaRPr lang="ru-RU" sz="4000" b="0" cap="none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E:\78080817_3dfrogwallpaper1366x768.jpg"/>
          <p:cNvPicPr>
            <a:picLocks noChangeAspect="1" noChangeArrowheads="1"/>
          </p:cNvPicPr>
          <p:nvPr/>
        </p:nvPicPr>
        <p:blipFill>
          <a:blip r:embed="rId3" cstate="print"/>
          <a:srcRect l="23743" t="5042" r="24343"/>
          <a:stretch>
            <a:fillRect/>
          </a:stretch>
        </p:blipFill>
        <p:spPr bwMode="auto">
          <a:xfrm>
            <a:off x="0" y="1700808"/>
            <a:ext cx="3888432" cy="39988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CC">
              <a:alpha val="54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lvl="0"/>
            <a:r>
              <a:rPr lang="en-US" sz="2800" b="1" dirty="0" smtClean="0">
                <a:latin typeface="+mn-lt"/>
              </a:rPr>
              <a:t>  </a:t>
            </a:r>
            <a:r>
              <a:rPr lang="ru-RU" sz="2800" b="1" dirty="0" smtClean="0">
                <a:latin typeface="+mn-lt"/>
              </a:rPr>
              <a:t>СИСТЕМА </a:t>
            </a:r>
            <a:r>
              <a:rPr lang="ru-RU" sz="2800" b="1" dirty="0">
                <a:latin typeface="+mn-lt"/>
              </a:rPr>
              <a:t>ДИСТАНЦИОННОГО ОБУЧЕНИЯ</a:t>
            </a:r>
            <a:r>
              <a:rPr lang="ru-RU" sz="2800" dirty="0">
                <a:latin typeface="+mn-lt"/>
              </a:rPr>
              <a:t> 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>
          <a:xfrm>
            <a:off x="1142976" y="464344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>
          <a:xfrm>
            <a:off x="1619250" y="260350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17266" t="29676" r="19424" b="5576"/>
          <a:stretch>
            <a:fillRect/>
          </a:stretch>
        </p:blipFill>
        <p:spPr bwMode="auto">
          <a:xfrm>
            <a:off x="323528" y="1305345"/>
            <a:ext cx="8572528" cy="555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3775" y="6443662"/>
            <a:ext cx="18002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11560" y="1196752"/>
            <a:ext cx="3240360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2708920"/>
            <a:ext cx="3384376" cy="11521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1560" y="4293096"/>
            <a:ext cx="3240360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7544" y="5705872"/>
            <a:ext cx="3384376" cy="11521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95600"/>
          </a:xfrm>
          <a:solidFill>
            <a:srgbClr val="FFFFCC">
              <a:alpha val="54000"/>
            </a:srgbClr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>
            <a:noAutofit/>
          </a:bodyPr>
          <a:lstStyle/>
          <a:p>
            <a:pPr lvl="0" algn="ctr"/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itchFamily="18" charset="0"/>
              </a:rPr>
              <a:t>П</a:t>
            </a:r>
            <a:r>
              <a:rPr lang="ru-RU" sz="4000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itchFamily="18" charset="0"/>
              </a:rPr>
              <a:t>родолжительность </a:t>
            </a:r>
            <a:r>
              <a:rPr lang="ru-RU" sz="4000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itchFamily="18" charset="0"/>
              </a:rPr>
              <a:t>курсов</a:t>
            </a:r>
            <a:endParaRPr lang="ru-RU" sz="4000" dirty="0">
              <a:solidFill>
                <a:schemeClr val="bg2">
                  <a:lumMod val="1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+mn-lt"/>
            </a:endParaRPr>
          </a:p>
        </p:txBody>
      </p:sp>
      <p:pic>
        <p:nvPicPr>
          <p:cNvPr id="4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>
          <a:xfrm>
            <a:off x="1142976" y="464344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>
          <a:xfrm>
            <a:off x="1331640" y="33265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6286520"/>
            <a:ext cx="18002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1557338"/>
            <a:ext cx="9144000" cy="45259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Полный объем  курсов повышения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квалификации - </a:t>
            </a: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72 часа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Краткосрочные курсы для различный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	   	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целевых групп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36 часов.</a:t>
            </a:r>
            <a:r>
              <a:rPr kumimoji="0" lang="uk-UA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2" name="Picture 9" descr="67507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1942"/>
            <a:ext cx="4180067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6746" b="7655"/>
          <a:stretch>
            <a:fillRect/>
          </a:stretch>
        </p:blipFill>
        <p:spPr bwMode="auto">
          <a:xfrm>
            <a:off x="0" y="0"/>
            <a:ext cx="9060052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17240" r="25809" b="7161"/>
          <a:stretch>
            <a:fillRect/>
          </a:stretch>
        </p:blipFill>
        <p:spPr bwMode="auto">
          <a:xfrm>
            <a:off x="23890" y="692696"/>
            <a:ext cx="912011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Введение в курс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3989" t="19760" r="22856" b="14721"/>
          <a:stretch>
            <a:fillRect/>
          </a:stretch>
        </p:blipFill>
        <p:spPr bwMode="auto">
          <a:xfrm>
            <a:off x="0" y="0"/>
            <a:ext cx="914400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755576" y="1628800"/>
            <a:ext cx="4392488" cy="10801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4149080"/>
            <a:ext cx="6336704" cy="20882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rgbClr val="00B0F0"/>
              </a:gs>
              <a:gs pos="50000">
                <a:srgbClr val="399ECB"/>
              </a:gs>
              <a:gs pos="100000">
                <a:srgbClr val="0077D0"/>
              </a:gs>
            </a:gsLst>
            <a:path path="circle">
              <a:fillToRect l="50000" t="50000" r="50000" b="50000"/>
            </a:path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8" name="Oval 7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9728" y="1531434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 smtClean="0">
                <a:solidFill>
                  <a:srgbClr val="2A7A9E">
                    <a:alpha val="40000"/>
                  </a:srgbClr>
                </a:solidFill>
                <a:cs typeface="Arial" pitchFamily="34" charset="0"/>
              </a:rPr>
              <a:t>4</a:t>
            </a:r>
            <a:endParaRPr lang="ru-RU" sz="17000" b="1" dirty="0">
              <a:solidFill>
                <a:srgbClr val="2A7A9E">
                  <a:alpha val="40000"/>
                </a:srgbClr>
              </a:solidFill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Инструменты </a:t>
            </a:r>
            <a:r>
              <a:rPr lang="en-US" sz="4000" b="0" cap="none" dirty="0" err="1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moodle</a:t>
            </a:r>
            <a:endParaRPr lang="ru-RU" sz="4000" b="0" cap="none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81000" y="4725144"/>
            <a:ext cx="8229601" cy="75604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Функционал, мотивация, стилизация</a:t>
            </a:r>
            <a:r>
              <a:rPr lang="ru-RU" sz="17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endParaRPr lang="ru-RU" sz="17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0"/>
              </a:spcBef>
            </a:pP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редактирование </a:t>
            </a: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 мультимедиа</a:t>
            </a:r>
            <a:endParaRPr lang="ru-RU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3314" name="Picture 2" descr="E:\78080810_3dfrogwallpaper1366x768__6_.jpg"/>
          <p:cNvPicPr>
            <a:picLocks noChangeAspect="1" noChangeArrowheads="1"/>
          </p:cNvPicPr>
          <p:nvPr/>
        </p:nvPicPr>
        <p:blipFill>
          <a:blip r:embed="rId4" cstate="print"/>
          <a:srcRect l="27883" r="22722"/>
          <a:stretch>
            <a:fillRect/>
          </a:stretch>
        </p:blipFill>
        <p:spPr bwMode="auto">
          <a:xfrm>
            <a:off x="395536" y="1556792"/>
            <a:ext cx="2520280" cy="28686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8724" y="2060849"/>
            <a:ext cx="7229475" cy="618172"/>
          </a:xfrm>
          <a:prstGeom prst="rect">
            <a:avLst/>
          </a:prstGeom>
          <a:noFill/>
        </p:spPr>
        <p:txBody>
          <a:bodyPr wrap="square" rtlCol="0" anchor="b" anchorCtr="0">
            <a:normAutofit fontScale="85000" lnSpcReduction="20000"/>
          </a:bodyPr>
          <a:lstStyle/>
          <a:p>
            <a:r>
              <a:rPr lang="ru-RU" sz="24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Основным техническим решением для онлайн-образования и общения является</a:t>
            </a:r>
            <a:endParaRPr lang="ru-RU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2669865"/>
            <a:ext cx="7543800" cy="1200329"/>
          </a:xfrm>
        </p:spPr>
        <p:txBody>
          <a:bodyPr wrap="square" tIns="0" bIns="0" anchor="t" anchorCtr="0">
            <a:normAutofit fontScale="90000"/>
          </a:bodyPr>
          <a:lstStyle/>
          <a:p>
            <a:r>
              <a:rPr lang="ru-RU" sz="7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ЛИЧНЫЙ </a:t>
            </a:r>
            <a:r>
              <a:rPr lang="en-US" sz="7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  <a:r>
              <a:rPr lang="ru-RU" sz="7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КАБИНЕТ</a:t>
            </a:r>
            <a:endParaRPr lang="ru-RU" sz="78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23528" y="3749486"/>
            <a:ext cx="6264696" cy="310851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r>
              <a:rPr lang="ru-RU" sz="22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Личный кабинет </a:t>
            </a:r>
            <a:r>
              <a:rPr lang="en-US" sz="22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</a:t>
            </a:r>
            <a:r>
              <a:rPr lang="ru-RU" sz="22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страница) - это</a:t>
            </a:r>
            <a:r>
              <a:rPr lang="ru-RU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Вся необходимая информация на одной Интернет-странице</a:t>
            </a:r>
            <a:r>
              <a:rPr lang="en-US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;</a:t>
            </a:r>
            <a:endParaRPr lang="ru-RU" sz="22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Удобство поиска новостей, объявлений, текстовых файлов и мультимедиа</a:t>
            </a:r>
            <a:r>
              <a:rPr lang="en-US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Возможность постоянного общения со своими друзьями и знакомыми</a:t>
            </a:r>
            <a:r>
              <a:rPr lang="en-US" sz="2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!</a:t>
            </a:r>
            <a:endParaRPr lang="ru-RU" sz="22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414867"/>
            <a:ext cx="9144001" cy="45720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     </a:t>
            </a:r>
            <a:r>
              <a:rPr lang="ru-RU" sz="2500" dirty="0" smtClean="0">
                <a:solidFill>
                  <a:prstClr val="white"/>
                </a:solidFill>
              </a:rPr>
              <a:t>Личный кабинет-  </a:t>
            </a:r>
            <a:r>
              <a:rPr lang="ru-RU" sz="2200" b="0" dirty="0" smtClean="0">
                <a:solidFill>
                  <a:prstClr val="white"/>
                </a:solidFill>
              </a:rPr>
              <a:t>доказанная социальными сетями эффективность</a:t>
            </a:r>
            <a:endParaRPr lang="ru-RU" sz="2200" dirty="0"/>
          </a:p>
        </p:txBody>
      </p:sp>
      <p:pic>
        <p:nvPicPr>
          <p:cNvPr id="1026" name="Picture 2" descr="C:\Users\Gus\Documents\Desktop\Презентация\Bebo-Published-in-2005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753" y="1215024"/>
            <a:ext cx="2013041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us\Documents\Desktop\Презентация\bg_facebook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215928"/>
            <a:ext cx="2160240" cy="242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us\Documents\Desktop\Презентация\nexopia-full-2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14119"/>
            <a:ext cx="2004025" cy="243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us\Documents\Desktop\Презентация\untitle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3240" y="1229218"/>
            <a:ext cx="2003938" cy="241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Gus\Documents\Desktop\Презентация\vkontakte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3241" y="3771331"/>
            <a:ext cx="1973544" cy="21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7240" r="1446" b="5901"/>
          <a:stretch>
            <a:fillRect/>
          </a:stretch>
        </p:blipFill>
        <p:spPr bwMode="auto">
          <a:xfrm>
            <a:off x="0" y="692696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2922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1774" t="18060" r="20641" b="7161"/>
          <a:stretch>
            <a:fillRect/>
          </a:stretch>
        </p:blipFill>
        <p:spPr bwMode="auto">
          <a:xfrm>
            <a:off x="0" y="260648"/>
            <a:ext cx="9144000" cy="620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124200"/>
            <a:ext cx="7295727" cy="1817132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6100" b="1" spc="70" dirty="0" smtClean="0">
                <a:solidFill>
                  <a:prstClr val="white"/>
                </a:solidFill>
              </a:rPr>
              <a:t>Форум –</a:t>
            </a:r>
            <a:r>
              <a:rPr lang="en-US" sz="6100" b="1" spc="70" dirty="0" smtClean="0">
                <a:solidFill>
                  <a:prstClr val="white"/>
                </a:solidFill>
              </a:rPr>
              <a:t> </a:t>
            </a:r>
            <a:r>
              <a:rPr lang="ru-RU" sz="4400" dirty="0" smtClean="0">
                <a:solidFill>
                  <a:prstClr val="white"/>
                </a:solidFill>
              </a:rPr>
              <a:t>техническое решение для организации дискуссии</a:t>
            </a:r>
            <a:r>
              <a:rPr lang="ru-RU" sz="3300" dirty="0">
                <a:solidFill>
                  <a:prstClr val="white"/>
                </a:solidFill>
              </a:rPr>
              <a:t/>
            </a:r>
            <a:br>
              <a:rPr lang="ru-RU" sz="3300" dirty="0">
                <a:solidFill>
                  <a:prstClr val="white"/>
                </a:solidFill>
              </a:rPr>
            </a:br>
            <a:endParaRPr lang="ru-RU" sz="33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057400" y="685800"/>
            <a:ext cx="7086600" cy="381000"/>
          </a:xfrm>
        </p:spPr>
        <p:txBody>
          <a:bodyPr/>
          <a:lstStyle/>
          <a:p>
            <a:r>
              <a:rPr lang="ru-RU" dirty="0" smtClean="0">
                <a:solidFill>
                  <a:prstClr val="white">
                    <a:lumMod val="65000"/>
                  </a:prstClr>
                </a:solidFill>
              </a:rPr>
              <a:t>Возможности </a:t>
            </a:r>
            <a:r>
              <a:rPr lang="en-US" dirty="0" err="1" smtClean="0">
                <a:solidFill>
                  <a:prstClr val="white">
                    <a:lumMod val="65000"/>
                  </a:prstClr>
                </a:solidFill>
              </a:rPr>
              <a:t>moodle</a:t>
            </a:r>
            <a:endParaRPr lang="ru-RU" dirty="0">
              <a:solidFill>
                <a:prstClr val="white">
                  <a:lumMod val="65000"/>
                </a:prstClr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4572000"/>
            <a:ext cx="527452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068960"/>
            <a:ext cx="5256584" cy="3230637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>
              <a:spcBef>
                <a:spcPts val="100"/>
              </a:spcBef>
              <a:buFontTx/>
              <a:buChar char="-"/>
            </a:pPr>
            <a:r>
              <a:rPr lang="ru-RU" sz="2700" dirty="0" smtClean="0">
                <a:solidFill>
                  <a:prstClr val="white"/>
                </a:solidFill>
              </a:rPr>
              <a:t>Техническое решение для организации </a:t>
            </a:r>
            <a:r>
              <a:rPr lang="ru-RU" sz="2700" dirty="0" err="1" smtClean="0">
                <a:solidFill>
                  <a:prstClr val="white"/>
                </a:solidFill>
              </a:rPr>
              <a:t>онлайн-опроса</a:t>
            </a:r>
            <a:r>
              <a:rPr lang="ru-RU" sz="2700" dirty="0" smtClean="0">
                <a:solidFill>
                  <a:prstClr val="white"/>
                </a:solidFill>
              </a:rPr>
              <a:t>, дискуссии, обмена идеями и мыслями</a:t>
            </a:r>
            <a:r>
              <a:rPr lang="en-US" sz="2700" dirty="0" smtClean="0">
                <a:solidFill>
                  <a:prstClr val="white"/>
                </a:solidFill>
              </a:rPr>
              <a:t>;</a:t>
            </a:r>
          </a:p>
          <a:p>
            <a:pPr>
              <a:spcBef>
                <a:spcPts val="100"/>
              </a:spcBef>
              <a:buFontTx/>
              <a:buChar char="-"/>
            </a:pPr>
            <a:r>
              <a:rPr lang="en-US" sz="2700" dirty="0" smtClean="0">
                <a:solidFill>
                  <a:prstClr val="white"/>
                </a:solidFill>
              </a:rPr>
              <a:t> </a:t>
            </a:r>
            <a:r>
              <a:rPr lang="ru-RU" sz="2700" dirty="0" smtClean="0">
                <a:solidFill>
                  <a:prstClr val="white"/>
                </a:solidFill>
              </a:rPr>
              <a:t>Коллективное обсуждение вопроса или задания, </a:t>
            </a:r>
            <a:r>
              <a:rPr lang="ru-RU" sz="2700" b="1" dirty="0" smtClean="0">
                <a:solidFill>
                  <a:prstClr val="white"/>
                </a:solidFill>
              </a:rPr>
              <a:t>мозговой штурм</a:t>
            </a:r>
            <a:r>
              <a:rPr lang="en-US" sz="2700" b="1" dirty="0" smtClean="0">
                <a:solidFill>
                  <a:prstClr val="white"/>
                </a:solidFill>
              </a:rPr>
              <a:t>;</a:t>
            </a:r>
          </a:p>
          <a:p>
            <a:pPr>
              <a:spcBef>
                <a:spcPts val="100"/>
              </a:spcBef>
              <a:buFontTx/>
              <a:buChar char="-"/>
            </a:pPr>
            <a:r>
              <a:rPr lang="ru-RU" sz="2700" b="1" dirty="0" smtClean="0">
                <a:solidFill>
                  <a:prstClr val="white"/>
                </a:solidFill>
              </a:rPr>
              <a:t> </a:t>
            </a:r>
            <a:r>
              <a:rPr lang="ru-RU" sz="2700" dirty="0" smtClean="0">
                <a:solidFill>
                  <a:prstClr val="white"/>
                </a:solidFill>
              </a:rPr>
              <a:t>Повышение мотивации слушателей и общей посещаемости сайта</a:t>
            </a:r>
            <a:endParaRPr lang="ru-RU" sz="2700" b="1" dirty="0">
              <a:solidFill>
                <a:prstClr val="white"/>
              </a:solidFill>
            </a:endParaRPr>
          </a:p>
          <a:p>
            <a:pPr>
              <a:spcBef>
                <a:spcPts val="100"/>
              </a:spcBef>
            </a:pPr>
            <a:endParaRPr lang="ru-RU" sz="2000" dirty="0">
              <a:solidFill>
                <a:prstClr val="white"/>
              </a:solidFill>
            </a:endParaRPr>
          </a:p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204864"/>
            <a:ext cx="4648200" cy="74334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ru-RU" sz="4800" b="1" dirty="0" smtClean="0">
                <a:solidFill>
                  <a:srgbClr val="7BCF27"/>
                </a:solidFill>
              </a:rPr>
              <a:t>Форум</a:t>
            </a:r>
            <a:r>
              <a:rPr lang="en-US" sz="4800" b="1" dirty="0" smtClean="0">
                <a:solidFill>
                  <a:srgbClr val="7BCF27"/>
                </a:solidFill>
              </a:rPr>
              <a:t>- </a:t>
            </a:r>
            <a:r>
              <a:rPr lang="ru-RU" sz="4800" b="1" dirty="0" smtClean="0">
                <a:solidFill>
                  <a:srgbClr val="7BCF27"/>
                </a:solidFill>
              </a:rPr>
              <a:t>это:</a:t>
            </a:r>
            <a:endParaRPr lang="ru-RU" sz="4800" b="1" dirty="0">
              <a:solidFill>
                <a:srgbClr val="7BCF27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018">
            <a:off x="7834024" y="2845970"/>
            <a:ext cx="1031813" cy="22833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16882" y="267512"/>
            <a:ext cx="1584446" cy="2438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0596" y="356541"/>
            <a:ext cx="828109" cy="2133600"/>
          </a:xfrm>
          <a:prstGeom prst="rect">
            <a:avLst/>
          </a:prstGeom>
        </p:spPr>
      </p:pic>
      <p:sp>
        <p:nvSpPr>
          <p:cNvPr id="19" name="Left-Right Arrow 18"/>
          <p:cNvSpPr/>
          <p:nvPr/>
        </p:nvSpPr>
        <p:spPr>
          <a:xfrm rot="5400000">
            <a:off x="6208854" y="2544283"/>
            <a:ext cx="685800" cy="42511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Left-Right Arrow 19"/>
          <p:cNvSpPr/>
          <p:nvPr/>
        </p:nvSpPr>
        <p:spPr>
          <a:xfrm rot="10800000">
            <a:off x="7298752" y="3868422"/>
            <a:ext cx="685800" cy="42511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Left-Right Arrow 20"/>
          <p:cNvSpPr/>
          <p:nvPr/>
        </p:nvSpPr>
        <p:spPr>
          <a:xfrm rot="7846803">
            <a:off x="7097263" y="2788412"/>
            <a:ext cx="819804" cy="42511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462818" y="2490141"/>
            <a:ext cx="18288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val 22"/>
          <p:cNvSpPr/>
          <p:nvPr/>
        </p:nvSpPr>
        <p:spPr>
          <a:xfrm>
            <a:off x="6488050" y="3994685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val 23"/>
          <p:cNvSpPr/>
          <p:nvPr/>
        </p:nvSpPr>
        <p:spPr>
          <a:xfrm>
            <a:off x="6488050" y="3993389"/>
            <a:ext cx="18288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Oval 24"/>
          <p:cNvSpPr/>
          <p:nvPr/>
        </p:nvSpPr>
        <p:spPr>
          <a:xfrm>
            <a:off x="7729263" y="3990307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val 25"/>
          <p:cNvSpPr/>
          <p:nvPr/>
        </p:nvSpPr>
        <p:spPr>
          <a:xfrm>
            <a:off x="6485609" y="3995654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Oval 26"/>
          <p:cNvSpPr/>
          <p:nvPr/>
        </p:nvSpPr>
        <p:spPr>
          <a:xfrm>
            <a:off x="6483258" y="3993797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Презентация\3634275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3284984"/>
            <a:ext cx="1080120" cy="12961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0.00278 0.22037 " pathEditMode="relative" rAng="0" ptsTypes="AA">
                                      <p:cBhvr>
                                        <p:cTn id="2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13889 -1.11111E-6 " pathEditMode="relative" rAng="0" ptsTypes="AA">
                                      <p:cBhvr>
                                        <p:cTn id="3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11788 -0.18403 " pathEditMode="relative" rAng="0" ptsTypes="AA">
                                      <p:cBhvr>
                                        <p:cTn id="4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2786E-6 L -0.13664 0.00046 " pathEditMode="relative" rAng="0" ptsTypes="AA">
                                      <p:cBhvr>
                                        <p:cTn id="5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93 L -0.00261 -0.21911 " pathEditMode="relative" rAng="0" ptsTypes="AA">
                                      <p:cBhvr>
                                        <p:cTn id="6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11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046 L 0.11458 -0.18079 " pathEditMode="relative" rAng="0" ptsTypes="AA">
                                      <p:cBhvr>
                                        <p:cTn id="6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-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23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000" dirty="0" smtClean="0"/>
              <a:t>Рост количества посещений</a:t>
            </a:r>
            <a:r>
              <a:rPr lang="en-US" sz="3000" dirty="0" smtClean="0"/>
              <a:t> </a:t>
            </a:r>
            <a:r>
              <a:rPr lang="ru-RU" sz="3000" dirty="0" smtClean="0"/>
              <a:t>портала после введения форума</a:t>
            </a:r>
            <a:endParaRPr lang="ru-RU" sz="3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512" y="1052736"/>
          <a:ext cx="8686800" cy="507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 smtClean="0">
                <a:solidFill>
                  <a:srgbClr val="FFFF00"/>
                </a:solidFill>
                <a:cs typeface="Arial" pitchFamily="34" charset="0"/>
              </a:rPr>
              <a:t>5</a:t>
            </a:r>
            <a:endParaRPr lang="ru-RU" sz="17000" b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Элементы и ресурсы </a:t>
            </a:r>
            <a:r>
              <a:rPr lang="en-US" sz="4000" b="0" cap="none" dirty="0" err="1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moodle</a:t>
            </a: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endParaRPr lang="ru-RU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Объединение порталов</a:t>
            </a:r>
            <a:endParaRPr lang="ru-RU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4338" name="Picture 2" descr="E:\78080816_3dfrogwallpaper1366x768__9_.jpg"/>
          <p:cNvPicPr>
            <a:picLocks noChangeAspect="1" noChangeArrowheads="1"/>
          </p:cNvPicPr>
          <p:nvPr/>
        </p:nvPicPr>
        <p:blipFill>
          <a:blip r:embed="rId3" cstate="print"/>
          <a:srcRect l="47306"/>
          <a:stretch>
            <a:fillRect/>
          </a:stretch>
        </p:blipFill>
        <p:spPr bwMode="auto">
          <a:xfrm>
            <a:off x="3275856" y="1052736"/>
            <a:ext cx="5868144" cy="49911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612" t="3928" r="6094" b="55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04"/>
          <p:cNvSpPr>
            <a:spLocks noChangeArrowheads="1"/>
          </p:cNvSpPr>
          <p:nvPr/>
        </p:nvSpPr>
        <p:spPr bwMode="auto">
          <a:xfrm>
            <a:off x="5786446" y="2000240"/>
            <a:ext cx="1500198" cy="357190"/>
          </a:xfrm>
          <a:prstGeom prst="wedgeRoundRectCallout">
            <a:avLst>
              <a:gd name="adj1" fmla="val -63523"/>
              <a:gd name="adj2" fmla="val 148426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вступление</a:t>
            </a:r>
          </a:p>
        </p:txBody>
      </p:sp>
      <p:sp>
        <p:nvSpPr>
          <p:cNvPr id="6" name="AutoShape 704"/>
          <p:cNvSpPr>
            <a:spLocks noChangeArrowheads="1"/>
          </p:cNvSpPr>
          <p:nvPr/>
        </p:nvSpPr>
        <p:spPr bwMode="auto">
          <a:xfrm>
            <a:off x="6286512" y="2714620"/>
            <a:ext cx="1857375" cy="357187"/>
          </a:xfrm>
          <a:prstGeom prst="wedgeRoundRectCallout">
            <a:avLst>
              <a:gd name="adj1" fmla="val 56671"/>
              <a:gd name="adj2" fmla="val -100745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новости</a:t>
            </a:r>
          </a:p>
        </p:txBody>
      </p:sp>
      <p:sp>
        <p:nvSpPr>
          <p:cNvPr id="7" name="AutoShape 704"/>
          <p:cNvSpPr>
            <a:spLocks noChangeArrowheads="1"/>
          </p:cNvSpPr>
          <p:nvPr/>
        </p:nvSpPr>
        <p:spPr bwMode="auto">
          <a:xfrm>
            <a:off x="1214414" y="5929330"/>
            <a:ext cx="1857375" cy="642938"/>
          </a:xfrm>
          <a:prstGeom prst="wedgeRoundRectCallout">
            <a:avLst>
              <a:gd name="adj1" fmla="val -58787"/>
              <a:gd name="adj2" fmla="val -3268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обмен сообщениями</a:t>
            </a:r>
          </a:p>
        </p:txBody>
      </p:sp>
      <p:sp>
        <p:nvSpPr>
          <p:cNvPr id="8" name="AutoShape 704"/>
          <p:cNvSpPr>
            <a:spLocks noChangeArrowheads="1"/>
          </p:cNvSpPr>
          <p:nvPr/>
        </p:nvSpPr>
        <p:spPr bwMode="auto">
          <a:xfrm>
            <a:off x="785786" y="1928802"/>
            <a:ext cx="1857375" cy="642937"/>
          </a:xfrm>
          <a:prstGeom prst="wedgeRoundRectCallout">
            <a:avLst>
              <a:gd name="adj1" fmla="val -46477"/>
              <a:gd name="adj2" fmla="val 100014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структура курса</a:t>
            </a:r>
          </a:p>
        </p:txBody>
      </p:sp>
      <p:sp>
        <p:nvSpPr>
          <p:cNvPr id="9" name="AutoShape 704"/>
          <p:cNvSpPr>
            <a:spLocks noChangeArrowheads="1"/>
          </p:cNvSpPr>
          <p:nvPr/>
        </p:nvSpPr>
        <p:spPr bwMode="auto">
          <a:xfrm>
            <a:off x="2357422" y="4357694"/>
            <a:ext cx="1857375" cy="357187"/>
          </a:xfrm>
          <a:prstGeom prst="wedgeRoundRectCallout">
            <a:avLst>
              <a:gd name="adj1" fmla="val -76954"/>
              <a:gd name="adj2" fmla="val 5773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лекции</a:t>
            </a:r>
          </a:p>
        </p:txBody>
      </p:sp>
      <p:sp>
        <p:nvSpPr>
          <p:cNvPr id="10" name="AutoShape 704"/>
          <p:cNvSpPr>
            <a:spLocks noChangeArrowheads="1"/>
          </p:cNvSpPr>
          <p:nvPr/>
        </p:nvSpPr>
        <p:spPr bwMode="auto">
          <a:xfrm>
            <a:off x="2357422" y="4857760"/>
            <a:ext cx="1857375" cy="357187"/>
          </a:xfrm>
          <a:prstGeom prst="wedgeRoundRectCallout">
            <a:avLst>
              <a:gd name="adj1" fmla="val -75199"/>
              <a:gd name="adj2" fmla="val 5773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тесты</a:t>
            </a:r>
          </a:p>
        </p:txBody>
      </p:sp>
      <p:sp>
        <p:nvSpPr>
          <p:cNvPr id="11" name="AutoShape 704"/>
          <p:cNvSpPr>
            <a:spLocks noChangeArrowheads="1"/>
          </p:cNvSpPr>
          <p:nvPr/>
        </p:nvSpPr>
        <p:spPr bwMode="auto">
          <a:xfrm>
            <a:off x="6572264" y="5929330"/>
            <a:ext cx="1857375" cy="357187"/>
          </a:xfrm>
          <a:prstGeom prst="wedgeRoundRectCallout">
            <a:avLst>
              <a:gd name="adj1" fmla="val -71093"/>
              <a:gd name="adj2" fmla="val 152208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оценки</a:t>
            </a:r>
          </a:p>
        </p:txBody>
      </p:sp>
      <p:sp>
        <p:nvSpPr>
          <p:cNvPr id="12" name="AutoShape 704"/>
          <p:cNvSpPr>
            <a:spLocks noChangeArrowheads="1"/>
          </p:cNvSpPr>
          <p:nvPr/>
        </p:nvSpPr>
        <p:spPr bwMode="auto">
          <a:xfrm>
            <a:off x="6643702" y="3857628"/>
            <a:ext cx="1857375" cy="357187"/>
          </a:xfrm>
          <a:prstGeom prst="wedgeRoundRectCallout">
            <a:avLst>
              <a:gd name="adj1" fmla="val -69338"/>
              <a:gd name="adj2" fmla="val 161347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ресурсы</a:t>
            </a:r>
          </a:p>
        </p:txBody>
      </p:sp>
      <p:sp>
        <p:nvSpPr>
          <p:cNvPr id="13" name="AutoShape 704"/>
          <p:cNvSpPr>
            <a:spLocks noChangeArrowheads="1"/>
          </p:cNvSpPr>
          <p:nvPr/>
        </p:nvSpPr>
        <p:spPr bwMode="auto">
          <a:xfrm>
            <a:off x="5429256" y="5000636"/>
            <a:ext cx="1857375" cy="357188"/>
          </a:xfrm>
          <a:prstGeom prst="wedgeRoundRectCallout">
            <a:avLst>
              <a:gd name="adj1" fmla="val 2167"/>
              <a:gd name="adj2" fmla="val 13392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коррекция</a:t>
            </a:r>
          </a:p>
        </p:txBody>
      </p:sp>
      <p:sp>
        <p:nvSpPr>
          <p:cNvPr id="14" name="AutoShape 704"/>
          <p:cNvSpPr>
            <a:spLocks noChangeArrowheads="1"/>
          </p:cNvSpPr>
          <p:nvPr/>
        </p:nvSpPr>
        <p:spPr bwMode="auto">
          <a:xfrm>
            <a:off x="3214678" y="6072206"/>
            <a:ext cx="1857375" cy="357188"/>
          </a:xfrm>
          <a:prstGeom prst="wedgeRoundRectCallout">
            <a:avLst>
              <a:gd name="adj1" fmla="val 2167"/>
              <a:gd name="adj2" fmla="val 13392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и т.д.</a:t>
            </a:r>
          </a:p>
        </p:txBody>
      </p:sp>
      <p:sp>
        <p:nvSpPr>
          <p:cNvPr id="15" name="AutoShape 704"/>
          <p:cNvSpPr>
            <a:spLocks noChangeArrowheads="1"/>
          </p:cNvSpPr>
          <p:nvPr/>
        </p:nvSpPr>
        <p:spPr bwMode="auto">
          <a:xfrm flipH="1">
            <a:off x="2500298" y="3714752"/>
            <a:ext cx="3071836" cy="357187"/>
          </a:xfrm>
          <a:prstGeom prst="wedgeRoundRectCallout">
            <a:avLst>
              <a:gd name="adj1" fmla="val -54356"/>
              <a:gd name="adj2" fmla="val 121731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работа с преподавателями</a:t>
            </a:r>
          </a:p>
        </p:txBody>
      </p:sp>
      <p:sp>
        <p:nvSpPr>
          <p:cNvPr id="16" name="AutoShape 704"/>
          <p:cNvSpPr>
            <a:spLocks noChangeArrowheads="1"/>
          </p:cNvSpPr>
          <p:nvPr/>
        </p:nvSpPr>
        <p:spPr bwMode="auto">
          <a:xfrm>
            <a:off x="1857356" y="357166"/>
            <a:ext cx="2714625" cy="857250"/>
          </a:xfrm>
          <a:prstGeom prst="wedgeRoundRectCallout">
            <a:avLst>
              <a:gd name="adj1" fmla="val -89852"/>
              <a:gd name="adj2" fmla="val -37306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i="1" dirty="0"/>
              <a:t>Открытая страница: информация для слушателей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CC">
              <a:alpha val="54000"/>
            </a:srgb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lvl="0"/>
            <a:r>
              <a:rPr lang="en-US" sz="2800" b="1" dirty="0" smtClean="0">
                <a:latin typeface="+mn-lt"/>
              </a:rPr>
              <a:t>  </a:t>
            </a:r>
            <a:endParaRPr lang="ru-RU" sz="2800" dirty="0">
              <a:latin typeface="+mn-lt"/>
            </a:endParaRPr>
          </a:p>
        </p:txBody>
      </p:sp>
      <p:pic>
        <p:nvPicPr>
          <p:cNvPr id="4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>
          <a:xfrm>
            <a:off x="1142976" y="464344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>
          <a:xfrm>
            <a:off x="1619250" y="260350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6286520"/>
            <a:ext cx="18002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углом 10"/>
          <p:cNvSpPr/>
          <p:nvPr/>
        </p:nvSpPr>
        <p:spPr>
          <a:xfrm flipV="1">
            <a:off x="6786563" y="3071813"/>
            <a:ext cx="357187" cy="1214437"/>
          </a:xfrm>
          <a:prstGeom prst="bentArrow">
            <a:avLst/>
          </a:prstGeom>
          <a:solidFill>
            <a:srgbClr val="38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571500" y="1500188"/>
            <a:ext cx="2519363" cy="2214562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571500" y="1500188"/>
            <a:ext cx="2519363" cy="307975"/>
          </a:xfrm>
          <a:prstGeom prst="rect">
            <a:avLst/>
          </a:prstGeom>
          <a:solidFill>
            <a:srgbClr val="4E6F3D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FFFFFF"/>
                </a:solidFill>
              </a:rPr>
              <a:t>РЕСУРСЫ</a:t>
            </a:r>
          </a:p>
        </p:txBody>
      </p:sp>
      <p:sp>
        <p:nvSpPr>
          <p:cNvPr id="14" name="Прямоугольник 8"/>
          <p:cNvSpPr>
            <a:spLocks noChangeArrowheads="1"/>
          </p:cNvSpPr>
          <p:nvPr/>
        </p:nvSpPr>
        <p:spPr bwMode="auto">
          <a:xfrm>
            <a:off x="642938" y="1857375"/>
            <a:ext cx="235743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презентации, </a:t>
            </a:r>
          </a:p>
          <a:p>
            <a:r>
              <a:rPr lang="ru-RU"/>
              <a:t>текстовые файлы,</a:t>
            </a:r>
          </a:p>
          <a:p>
            <a:r>
              <a:rPr lang="ru-RU"/>
              <a:t>лекции «скачать», </a:t>
            </a:r>
          </a:p>
          <a:p>
            <a:r>
              <a:rPr lang="ru-RU"/>
              <a:t>видеофайлы, </a:t>
            </a:r>
          </a:p>
          <a:p>
            <a:r>
              <a:rPr lang="ru-RU"/>
              <a:t>аудиофайлы,</a:t>
            </a:r>
          </a:p>
          <a:p>
            <a:r>
              <a:rPr lang="ru-RU"/>
              <a:t>ссылки</a:t>
            </a:r>
          </a:p>
        </p:txBody>
      </p:sp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4929188" y="1500188"/>
            <a:ext cx="2519362" cy="307975"/>
          </a:xfrm>
          <a:prstGeom prst="rect">
            <a:avLst/>
          </a:prstGeom>
          <a:solidFill>
            <a:srgbClr val="4E6F3D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FFFFFF"/>
                </a:solidFill>
              </a:rPr>
              <a:t>ЭЛЕМЕНТЫ</a:t>
            </a:r>
          </a:p>
        </p:txBody>
      </p:sp>
      <p:sp>
        <p:nvSpPr>
          <p:cNvPr id="16" name="Прямоугольник 10"/>
          <p:cNvSpPr>
            <a:spLocks noChangeArrowheads="1"/>
          </p:cNvSpPr>
          <p:nvPr/>
        </p:nvSpPr>
        <p:spPr bwMode="auto">
          <a:xfrm>
            <a:off x="4357688" y="2214563"/>
            <a:ext cx="1785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лекции </a:t>
            </a:r>
            <a:r>
              <a:rPr lang="ru-RU"/>
              <a:t>СДО</a:t>
            </a:r>
          </a:p>
          <a:p>
            <a:r>
              <a:rPr lang="ru-RU"/>
              <a:t>(он-лайн)</a:t>
            </a:r>
          </a:p>
        </p:txBody>
      </p:sp>
      <p:sp>
        <p:nvSpPr>
          <p:cNvPr id="17" name="AutoShape 19"/>
          <p:cNvSpPr>
            <a:spLocks noChangeArrowheads="1"/>
          </p:cNvSpPr>
          <p:nvPr/>
        </p:nvSpPr>
        <p:spPr bwMode="auto">
          <a:xfrm>
            <a:off x="4143375" y="2143125"/>
            <a:ext cx="1947863" cy="928688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3571875" y="3214688"/>
            <a:ext cx="2928938" cy="2928937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>
            <a:off x="6643688" y="2143125"/>
            <a:ext cx="1947862" cy="928688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952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20" name="Прямоугольник 14"/>
          <p:cNvSpPr>
            <a:spLocks noChangeArrowheads="1"/>
          </p:cNvSpPr>
          <p:nvPr/>
        </p:nvSpPr>
        <p:spPr bwMode="auto">
          <a:xfrm>
            <a:off x="6715125" y="2143125"/>
            <a:ext cx="1857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тесты</a:t>
            </a:r>
          </a:p>
          <a:p>
            <a:r>
              <a:rPr lang="ru-RU"/>
              <a:t>составлены из банка вопросов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29058" y="3357562"/>
            <a:ext cx="2143140" cy="36933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2C58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Текст раздела </a:t>
            </a:r>
          </a:p>
        </p:txBody>
      </p:sp>
      <p:sp>
        <p:nvSpPr>
          <p:cNvPr id="22" name="Выгнутая влево стрелка 21"/>
          <p:cNvSpPr/>
          <p:nvPr/>
        </p:nvSpPr>
        <p:spPr>
          <a:xfrm>
            <a:off x="4572000" y="1643063"/>
            <a:ext cx="285750" cy="571500"/>
          </a:xfrm>
          <a:prstGeom prst="curvedRightArrow">
            <a:avLst/>
          </a:prstGeom>
          <a:solidFill>
            <a:srgbClr val="38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лево стрелка 22"/>
          <p:cNvSpPr/>
          <p:nvPr/>
        </p:nvSpPr>
        <p:spPr>
          <a:xfrm flipH="1">
            <a:off x="7500938" y="1643063"/>
            <a:ext cx="285750" cy="571500"/>
          </a:xfrm>
          <a:prstGeom prst="curvedRightArrow">
            <a:avLst/>
          </a:prstGeom>
          <a:solidFill>
            <a:srgbClr val="38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Стрелка углом 23"/>
          <p:cNvSpPr/>
          <p:nvPr/>
        </p:nvSpPr>
        <p:spPr>
          <a:xfrm flipV="1">
            <a:off x="6786563" y="3071813"/>
            <a:ext cx="357187" cy="642937"/>
          </a:xfrm>
          <a:prstGeom prst="bentArrow">
            <a:avLst/>
          </a:prstGeom>
          <a:solidFill>
            <a:srgbClr val="38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0"/>
          <p:cNvSpPr>
            <a:spLocks noChangeArrowheads="1"/>
          </p:cNvSpPr>
          <p:nvPr/>
        </p:nvSpPr>
        <p:spPr bwMode="auto">
          <a:xfrm>
            <a:off x="7143750" y="3429000"/>
            <a:ext cx="178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ОБУЧЕНИЕ</a:t>
            </a:r>
          </a:p>
        </p:txBody>
      </p:sp>
      <p:sp>
        <p:nvSpPr>
          <p:cNvPr id="26" name="Прямоугольник 21"/>
          <p:cNvSpPr>
            <a:spLocks noChangeArrowheads="1"/>
          </p:cNvSpPr>
          <p:nvPr/>
        </p:nvSpPr>
        <p:spPr bwMode="auto">
          <a:xfrm>
            <a:off x="7143750" y="4000500"/>
            <a:ext cx="178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КОНТРОЛЬ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929058" y="3857628"/>
            <a:ext cx="2143140" cy="646331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2C58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Вопрос </a:t>
            </a:r>
          </a:p>
          <a:p>
            <a:pPr algn="ctr">
              <a:defRPr/>
            </a:pPr>
            <a:r>
              <a:rPr lang="ru-RU" dirty="0"/>
              <a:t>для </a:t>
            </a:r>
            <a:r>
              <a:rPr lang="ru-RU" dirty="0" smtClean="0"/>
              <a:t>пе</a:t>
            </a:r>
            <a:r>
              <a:rPr lang="ru-RU" dirty="0"/>
              <a:t>р</a:t>
            </a:r>
            <a:r>
              <a:rPr lang="ru-RU" dirty="0" smtClean="0"/>
              <a:t>ехода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929058" y="4714884"/>
            <a:ext cx="2143140" cy="369332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2C58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Текст раздела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929058" y="5214950"/>
            <a:ext cx="2143140" cy="646331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2C58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Вопрос </a:t>
            </a:r>
          </a:p>
          <a:p>
            <a:pPr algn="ctr">
              <a:defRPr/>
            </a:pPr>
            <a:r>
              <a:rPr lang="ru-RU" dirty="0"/>
              <a:t>для завершения</a:t>
            </a:r>
          </a:p>
        </p:txBody>
      </p:sp>
      <p:sp>
        <p:nvSpPr>
          <p:cNvPr id="30" name="AutoShape 19"/>
          <p:cNvSpPr>
            <a:spLocks noChangeArrowheads="1"/>
          </p:cNvSpPr>
          <p:nvPr/>
        </p:nvSpPr>
        <p:spPr bwMode="auto">
          <a:xfrm>
            <a:off x="428625" y="1357313"/>
            <a:ext cx="2786063" cy="2428875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31" name="AutoShape 19"/>
          <p:cNvSpPr>
            <a:spLocks noChangeArrowheads="1"/>
          </p:cNvSpPr>
          <p:nvPr/>
        </p:nvSpPr>
        <p:spPr bwMode="auto">
          <a:xfrm>
            <a:off x="4857750" y="1357313"/>
            <a:ext cx="2643188" cy="571500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32" name="AutoShape 19"/>
          <p:cNvSpPr>
            <a:spLocks noChangeArrowheads="1"/>
          </p:cNvSpPr>
          <p:nvPr/>
        </p:nvSpPr>
        <p:spPr bwMode="auto">
          <a:xfrm>
            <a:off x="4000496" y="2071678"/>
            <a:ext cx="2214562" cy="1071562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6500826" y="2071678"/>
            <a:ext cx="2214563" cy="1071562"/>
          </a:xfrm>
          <a:prstGeom prst="roundRect">
            <a:avLst>
              <a:gd name="adj" fmla="val 16667"/>
            </a:avLst>
          </a:prstGeom>
          <a:solidFill>
            <a:schemeClr val="accent1">
              <a:alpha val="0"/>
            </a:schemeClr>
          </a:solidFill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34" name="Стрелка вниз 33"/>
          <p:cNvSpPr/>
          <p:nvPr/>
        </p:nvSpPr>
        <p:spPr>
          <a:xfrm>
            <a:off x="4857750" y="3000375"/>
            <a:ext cx="500063" cy="285750"/>
          </a:xfrm>
          <a:prstGeom prst="downArrow">
            <a:avLst/>
          </a:prstGeom>
          <a:solidFill>
            <a:srgbClr val="2C5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TextBox 5"/>
          <p:cNvSpPr txBox="1">
            <a:spLocks noChangeArrowheads="1"/>
          </p:cNvSpPr>
          <p:nvPr/>
        </p:nvSpPr>
        <p:spPr bwMode="auto">
          <a:xfrm>
            <a:off x="1403350" y="260350"/>
            <a:ext cx="63373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СИСТЕМА ДИСТАНЦИОННОГО ОБУЧЕНИЯ</a:t>
            </a:r>
            <a:r>
              <a:rPr lang="ru-RU" sz="20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6" name="Rectangle 41"/>
          <p:cNvSpPr>
            <a:spLocks noChangeArrowheads="1"/>
          </p:cNvSpPr>
          <p:nvPr/>
        </p:nvSpPr>
        <p:spPr bwMode="auto">
          <a:xfrm>
            <a:off x="250825" y="549275"/>
            <a:ext cx="8642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3300"/>
                </a:solidFill>
              </a:rPr>
              <a:t>Курсы повышения квалификации и </a:t>
            </a:r>
            <a:endParaRPr lang="en-US" sz="2000" dirty="0">
              <a:solidFill>
                <a:srgbClr val="003300"/>
              </a:solidFill>
            </a:endParaRPr>
          </a:p>
          <a:p>
            <a:pPr algn="ctr"/>
            <a:r>
              <a:rPr lang="ru-RU" sz="2000" dirty="0">
                <a:solidFill>
                  <a:srgbClr val="003300"/>
                </a:solidFill>
              </a:rPr>
              <a:t>переподготовки кадров</a:t>
            </a:r>
          </a:p>
        </p:txBody>
      </p:sp>
      <p:pic>
        <p:nvPicPr>
          <p:cNvPr id="37" name="Рисунок 36" descr="78080809_3dfrogwallpaper1366x768__5_.jpg"/>
          <p:cNvPicPr>
            <a:picLocks noChangeAspect="1"/>
          </p:cNvPicPr>
          <p:nvPr/>
        </p:nvPicPr>
        <p:blipFill>
          <a:blip r:embed="rId5" cstate="print"/>
          <a:srcRect l="33101" t="7061" r="29882" b="8492"/>
          <a:stretch>
            <a:fillRect/>
          </a:stretch>
        </p:blipFill>
        <p:spPr>
          <a:xfrm>
            <a:off x="0" y="4292484"/>
            <a:ext cx="2786050" cy="2565516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0" y="5429264"/>
            <a:ext cx="2786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http://yumtest</a:t>
            </a:r>
            <a:r>
              <a:rPr lang="en-US" dirty="0" smtClean="0"/>
              <a:t>.moodlehub.com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1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1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1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 descr="C:\Презентация\лекция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5301208"/>
            <a:ext cx="9158286" cy="1586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u="sng" dirty="0" smtClean="0"/>
              <a:t>Лекция</a:t>
            </a:r>
            <a:r>
              <a:rPr lang="ru-RU" sz="4000" dirty="0" smtClean="0"/>
              <a:t>- </a:t>
            </a:r>
            <a:r>
              <a:rPr lang="ru-RU" sz="3500" dirty="0" smtClean="0"/>
              <a:t>техническая возможность для представления информации и организации траектории обучения</a:t>
            </a:r>
            <a:endParaRPr lang="uk-UA" sz="3500" dirty="0"/>
          </a:p>
        </p:txBody>
      </p:sp>
    </p:spTree>
    <p:extLst>
      <p:ext uri="{BB962C8B-B14F-4D97-AF65-F5344CB8AC3E}">
        <p14:creationId xmlns:p14="http://schemas.microsoft.com/office/powerpoint/2010/main" xmlns="" val="7371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текст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14867"/>
            <a:ext cx="8460432" cy="457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Представление данных в виде элемента «лекция»</a:t>
            </a:r>
            <a:endParaRPr lang="uk-UA" dirty="0"/>
          </a:p>
        </p:txBody>
      </p:sp>
      <p:pic>
        <p:nvPicPr>
          <p:cNvPr id="3074" name="Picture 2" descr="D:\Презентация\лекци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" y="980728"/>
            <a:ext cx="9137725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475656" y="967036"/>
            <a:ext cx="7560840" cy="3830116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4914912"/>
            <a:ext cx="7128792" cy="1915058"/>
          </a:xfrm>
          <a:prstGeom prst="round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6278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146" name="Picture 2" descr="C:\Презентация\1294687634_vide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430" y="-1"/>
            <a:ext cx="9159430" cy="692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0"/>
            <a:ext cx="6804248" cy="83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500" dirty="0" smtClean="0"/>
              <a:t>Видео-презентация</a:t>
            </a:r>
            <a:endParaRPr lang="uk-UA" sz="4500" dirty="0"/>
          </a:p>
        </p:txBody>
      </p:sp>
    </p:spTree>
    <p:extLst>
      <p:ext uri="{BB962C8B-B14F-4D97-AF65-F5344CB8AC3E}">
        <p14:creationId xmlns:p14="http://schemas.microsoft.com/office/powerpoint/2010/main" xmlns="" val="23719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877272"/>
            <a:ext cx="8265628" cy="642194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</a:pPr>
            <a:r>
              <a:rPr lang="ru-RU" sz="2500" b="1" dirty="0" smtClean="0">
                <a:solidFill>
                  <a:schemeClr val="bg1"/>
                </a:solidFill>
                <a:ea typeface="+mn-ea"/>
                <a:cs typeface="+mn-cs"/>
              </a:rPr>
              <a:t>Видео презентации, слайд-шоу – ключевой образовательный элемент для </a:t>
            </a:r>
            <a:r>
              <a:rPr lang="en-US" sz="2500" b="1" dirty="0" err="1" smtClean="0">
                <a:solidFill>
                  <a:schemeClr val="bg1"/>
                </a:solidFill>
                <a:ea typeface="+mn-ea"/>
                <a:cs typeface="+mn-cs"/>
              </a:rPr>
              <a:t>moodle</a:t>
            </a:r>
            <a:r>
              <a:rPr lang="en-US" sz="2500" b="1" dirty="0" smtClean="0">
                <a:solidFill>
                  <a:schemeClr val="bg1"/>
                </a:solidFill>
                <a:ea typeface="+mn-ea"/>
                <a:cs typeface="+mn-cs"/>
              </a:rPr>
              <a:t>!</a:t>
            </a:r>
            <a:endParaRPr lang="ru-RU" sz="2500" b="1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26203" t="19760" r="28024" b="18501"/>
          <a:stretch>
            <a:fillRect/>
          </a:stretch>
        </p:blipFill>
        <p:spPr bwMode="auto">
          <a:xfrm>
            <a:off x="683568" y="332655"/>
            <a:ext cx="6552728" cy="517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9753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C:\Презентация\youtub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2574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0" y="186267"/>
            <a:ext cx="9120542" cy="457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3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Использование видео-порталов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30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0" y="5562600"/>
            <a:ext cx="9144000" cy="12954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оценивается степень завершенности прохождения </a:t>
            </a:r>
            <a:r>
              <a:rPr lang="ru-RU" sz="2800" dirty="0" smtClean="0">
                <a:solidFill>
                  <a:schemeClr val="bg1"/>
                </a:solidFill>
              </a:rPr>
              <a:t>студентом каждой темы и образовательной </a:t>
            </a:r>
            <a:r>
              <a:rPr lang="ru-RU" sz="2800" dirty="0" smtClean="0">
                <a:solidFill>
                  <a:schemeClr val="bg1"/>
                </a:solidFill>
              </a:rPr>
              <a:t>программы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30633" t="39920" r="30239" b="8421"/>
          <a:stretch>
            <a:fillRect/>
          </a:stretch>
        </p:blipFill>
        <p:spPr bwMode="auto">
          <a:xfrm>
            <a:off x="-1404664" y="-1755576"/>
            <a:ext cx="11521280" cy="891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9559" t="17241" r="15473" b="15980"/>
          <a:stretch>
            <a:fillRect/>
          </a:stretch>
        </p:blipFill>
        <p:spPr bwMode="auto">
          <a:xfrm>
            <a:off x="0" y="980728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0700" t="15980" r="1820" b="9681"/>
          <a:stretch>
            <a:fillRect/>
          </a:stretch>
        </p:blipFill>
        <p:spPr bwMode="auto">
          <a:xfrm>
            <a:off x="33089" y="1268760"/>
            <a:ext cx="911091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C:\Презентация\достижения студент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41"/>
            <a:ext cx="91440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04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7240" r="2922" b="19761"/>
          <a:stretch>
            <a:fillRect/>
          </a:stretch>
        </p:blipFill>
        <p:spPr bwMode="auto">
          <a:xfrm>
            <a:off x="-1" y="620688"/>
            <a:ext cx="9144001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solidFill>
            <a:srgbClr val="FFC000"/>
          </a:soli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0" b="1" dirty="0" smtClean="0">
                <a:solidFill>
                  <a:srgbClr val="FFFF00"/>
                </a:solidFill>
                <a:cs typeface="Arial" pitchFamily="34" charset="0"/>
              </a:rPr>
              <a:t>6</a:t>
            </a:r>
            <a:endParaRPr lang="ru-RU" sz="17000" b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915816" y="1196752"/>
            <a:ext cx="5867400" cy="1970046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Оценка качества курсов</a:t>
            </a:r>
            <a:endParaRPr lang="ru-RU" sz="2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</a:pPr>
            <a:endParaRPr lang="ru-RU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5362" name="Picture 2" descr="E:\78080813_3dfrogwallpaper1366x768__7_.jpg"/>
          <p:cNvPicPr>
            <a:picLocks noChangeAspect="1" noChangeArrowheads="1"/>
          </p:cNvPicPr>
          <p:nvPr/>
        </p:nvPicPr>
        <p:blipFill>
          <a:blip r:embed="rId4" cstate="print"/>
          <a:srcRect l="34966" t="7208" r="30966"/>
          <a:stretch>
            <a:fillRect/>
          </a:stretch>
        </p:blipFill>
        <p:spPr bwMode="auto">
          <a:xfrm>
            <a:off x="3059832" y="2924944"/>
            <a:ext cx="2088232" cy="31978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010400" cy="1124744"/>
          </a:xfrm>
          <a:solidFill>
            <a:srgbClr val="FFFFCC">
              <a:alpha val="54000"/>
            </a:srgb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lvl="0"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 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ОЦЕНКА КАЧЕСТВА СДО</a:t>
            </a:r>
            <a:endParaRPr lang="ru-RU" sz="2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4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>
          <a:xfrm>
            <a:off x="1142976" y="4643446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00000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140335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Logo_Tempus_new_ec_en"/>
          <p:cNvPicPr>
            <a:picLocks noChangeAspect="1" noChangeArrowheads="1"/>
          </p:cNvPicPr>
          <p:nvPr/>
        </p:nvPicPr>
        <p:blipFill>
          <a:blip r:embed="rId3" cstate="print"/>
          <a:srcRect l="27112" r="28220"/>
          <a:stretch>
            <a:fillRect/>
          </a:stretch>
        </p:blipFill>
        <p:spPr bwMode="auto">
          <a:xfrm>
            <a:off x="7885113" y="188913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>
          <a:xfrm>
            <a:off x="1619250" y="260350"/>
            <a:ext cx="61214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6286520"/>
            <a:ext cx="18002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65"/>
          <p:cNvSpPr>
            <a:spLocks noChangeArrowheads="1"/>
          </p:cNvSpPr>
          <p:nvPr/>
        </p:nvSpPr>
        <p:spPr bwMode="auto">
          <a:xfrm>
            <a:off x="0" y="1428736"/>
            <a:ext cx="4103688" cy="360363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>
                <a:solidFill>
                  <a:srgbClr val="B2B2B2"/>
                </a:solidFill>
              </a:rPr>
              <a:t>1</a:t>
            </a:r>
            <a:r>
              <a:rPr lang="ru-RU" dirty="0">
                <a:solidFill>
                  <a:srgbClr val="B2B2B2"/>
                </a:solidFill>
              </a:rPr>
              <a:t>.</a:t>
            </a:r>
            <a:r>
              <a:rPr lang="ru-RU" dirty="0">
                <a:solidFill>
                  <a:srgbClr val="FFFFFF"/>
                </a:solidFill>
              </a:rPr>
              <a:t> Персонал</a:t>
            </a:r>
          </a:p>
        </p:txBody>
      </p:sp>
      <p:sp>
        <p:nvSpPr>
          <p:cNvPr id="13" name="Rectangle 696"/>
          <p:cNvSpPr>
            <a:spLocks noChangeArrowheads="1"/>
          </p:cNvSpPr>
          <p:nvPr/>
        </p:nvSpPr>
        <p:spPr bwMode="auto">
          <a:xfrm>
            <a:off x="0" y="2857496"/>
            <a:ext cx="4103688" cy="360362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>
                <a:solidFill>
                  <a:srgbClr val="B2B2B2"/>
                </a:solidFill>
              </a:rPr>
              <a:t>3</a:t>
            </a:r>
            <a:r>
              <a:rPr lang="ru-RU" dirty="0" smtClean="0">
                <a:solidFill>
                  <a:srgbClr val="B2B2B2"/>
                </a:solidFill>
              </a:rPr>
              <a:t>.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dirty="0">
                <a:solidFill>
                  <a:srgbClr val="FFFFFF"/>
                </a:solidFill>
              </a:rPr>
              <a:t>Информация. Связь</a:t>
            </a:r>
          </a:p>
        </p:txBody>
      </p:sp>
      <p:sp>
        <p:nvSpPr>
          <p:cNvPr id="14" name="Rectangle 697"/>
          <p:cNvSpPr>
            <a:spLocks noChangeArrowheads="1"/>
          </p:cNvSpPr>
          <p:nvPr/>
        </p:nvSpPr>
        <p:spPr bwMode="auto">
          <a:xfrm>
            <a:off x="0" y="2143116"/>
            <a:ext cx="4103688" cy="360363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>
                <a:solidFill>
                  <a:srgbClr val="B2B2B2"/>
                </a:solidFill>
              </a:rPr>
              <a:t>2</a:t>
            </a:r>
            <a:r>
              <a:rPr lang="ru-RU" dirty="0" smtClean="0">
                <a:solidFill>
                  <a:srgbClr val="B2B2B2"/>
                </a:solidFill>
              </a:rPr>
              <a:t>.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dirty="0">
                <a:solidFill>
                  <a:srgbClr val="FFFFFF"/>
                </a:solidFill>
              </a:rPr>
              <a:t>Организация обучения</a:t>
            </a:r>
          </a:p>
        </p:txBody>
      </p:sp>
      <p:sp>
        <p:nvSpPr>
          <p:cNvPr id="15" name="Rectangle 700"/>
          <p:cNvSpPr>
            <a:spLocks noChangeArrowheads="1"/>
          </p:cNvSpPr>
          <p:nvPr/>
        </p:nvSpPr>
        <p:spPr bwMode="auto">
          <a:xfrm>
            <a:off x="0" y="3571876"/>
            <a:ext cx="4103688" cy="360362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>
                <a:solidFill>
                  <a:srgbClr val="B2B2B2"/>
                </a:solidFill>
              </a:rPr>
              <a:t>4</a:t>
            </a:r>
            <a:r>
              <a:rPr lang="ru-RU" dirty="0">
                <a:solidFill>
                  <a:srgbClr val="B2B2B2"/>
                </a:solidFill>
              </a:rPr>
              <a:t>.</a:t>
            </a:r>
            <a:r>
              <a:rPr lang="ru-RU" dirty="0">
                <a:solidFill>
                  <a:srgbClr val="FFFFFF"/>
                </a:solidFill>
              </a:rPr>
              <a:t> Эффективность взаимодействия</a:t>
            </a:r>
          </a:p>
        </p:txBody>
      </p:sp>
      <p:sp>
        <p:nvSpPr>
          <p:cNvPr id="17" name="Rectangle 702"/>
          <p:cNvSpPr>
            <a:spLocks noChangeArrowheads="1"/>
          </p:cNvSpPr>
          <p:nvPr/>
        </p:nvSpPr>
        <p:spPr bwMode="auto">
          <a:xfrm>
            <a:off x="0" y="4357694"/>
            <a:ext cx="4103688" cy="360363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>
                <a:solidFill>
                  <a:srgbClr val="B2B2B2"/>
                </a:solidFill>
              </a:rPr>
              <a:t>5</a:t>
            </a:r>
            <a:r>
              <a:rPr lang="ru-RU" dirty="0">
                <a:solidFill>
                  <a:srgbClr val="B2B2B2"/>
                </a:solidFill>
              </a:rPr>
              <a:t>.</a:t>
            </a:r>
            <a:r>
              <a:rPr lang="ru-RU" dirty="0">
                <a:solidFill>
                  <a:srgbClr val="FFFFFF"/>
                </a:solidFill>
              </a:rPr>
              <a:t> Результаты обучающих программ</a:t>
            </a:r>
          </a:p>
        </p:txBody>
      </p:sp>
      <p:sp>
        <p:nvSpPr>
          <p:cNvPr id="18" name="Rectangle 703"/>
          <p:cNvSpPr>
            <a:spLocks noChangeArrowheads="1"/>
          </p:cNvSpPr>
          <p:nvPr/>
        </p:nvSpPr>
        <p:spPr bwMode="auto">
          <a:xfrm>
            <a:off x="0" y="5286388"/>
            <a:ext cx="4103688" cy="360362"/>
          </a:xfrm>
          <a:prstGeom prst="rect">
            <a:avLst/>
          </a:prstGeom>
          <a:solidFill>
            <a:srgbClr val="4E6F3D"/>
          </a:solidFill>
          <a:ln w="38100">
            <a:solidFill>
              <a:srgbClr val="B2B2B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>
                <a:solidFill>
                  <a:srgbClr val="B2B2B2"/>
                </a:solidFill>
              </a:rPr>
              <a:t>6</a:t>
            </a:r>
            <a:r>
              <a:rPr lang="ru-RU" dirty="0">
                <a:solidFill>
                  <a:srgbClr val="B2B2B2"/>
                </a:solidFill>
              </a:rPr>
              <a:t>.</a:t>
            </a:r>
            <a:r>
              <a:rPr lang="ru-RU" dirty="0">
                <a:solidFill>
                  <a:srgbClr val="FFFFFF"/>
                </a:solidFill>
              </a:rPr>
              <a:t> Конкурентоспособность СДО</a:t>
            </a:r>
          </a:p>
        </p:txBody>
      </p:sp>
      <p:sp>
        <p:nvSpPr>
          <p:cNvPr id="21" name="AutoShape 694"/>
          <p:cNvSpPr>
            <a:spLocks noChangeArrowheads="1"/>
          </p:cNvSpPr>
          <p:nvPr/>
        </p:nvSpPr>
        <p:spPr bwMode="auto">
          <a:xfrm>
            <a:off x="4500562" y="1357298"/>
            <a:ext cx="4032250" cy="1368425"/>
          </a:xfrm>
          <a:prstGeom prst="wedgeRoundRectCallout">
            <a:avLst>
              <a:gd name="adj1" fmla="val -57875"/>
              <a:gd name="adj2" fmla="val -40949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>
                <a:solidFill>
                  <a:srgbClr val="4E6F3D"/>
                </a:solidFill>
              </a:rPr>
              <a:t>1.1.</a:t>
            </a:r>
            <a:r>
              <a:rPr lang="ru-RU" sz="1600" dirty="0">
                <a:solidFill>
                  <a:srgbClr val="000000"/>
                </a:solidFill>
              </a:rPr>
              <a:t> Компетентность контактного персонала</a:t>
            </a:r>
          </a:p>
          <a:p>
            <a:r>
              <a:rPr lang="ru-RU" sz="1600" dirty="0">
                <a:solidFill>
                  <a:srgbClr val="4E6F3D"/>
                </a:solidFill>
              </a:rPr>
              <a:t>1.2.</a:t>
            </a:r>
            <a:r>
              <a:rPr lang="ru-RU" sz="1600" dirty="0">
                <a:solidFill>
                  <a:srgbClr val="000000"/>
                </a:solidFill>
              </a:rPr>
              <a:t> Профессионализм и знания преподавателей</a:t>
            </a:r>
          </a:p>
        </p:txBody>
      </p:sp>
      <p:sp>
        <p:nvSpPr>
          <p:cNvPr id="22" name="AutoShape 698"/>
          <p:cNvSpPr>
            <a:spLocks noChangeArrowheads="1"/>
          </p:cNvSpPr>
          <p:nvPr/>
        </p:nvSpPr>
        <p:spPr bwMode="auto">
          <a:xfrm>
            <a:off x="4429124" y="1571612"/>
            <a:ext cx="4032250" cy="2016125"/>
          </a:xfrm>
          <a:prstGeom prst="wedgeRoundRectCallout">
            <a:avLst>
              <a:gd name="adj1" fmla="val -57245"/>
              <a:gd name="adj2" fmla="val -10236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srgbClr val="4E6F3D"/>
                </a:solidFill>
              </a:rPr>
              <a:t>2.1</a:t>
            </a:r>
            <a:r>
              <a:rPr lang="ru-RU" sz="1600" dirty="0">
                <a:solidFill>
                  <a:srgbClr val="4E6F3D"/>
                </a:solidFill>
              </a:rPr>
              <a:t>.</a:t>
            </a:r>
            <a:r>
              <a:rPr lang="ru-RU" sz="1600" dirty="0">
                <a:solidFill>
                  <a:srgbClr val="000000"/>
                </a:solidFill>
              </a:rPr>
              <a:t> Наглядность и понятность материалов в ресурсах и элементах курса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2.2.</a:t>
            </a:r>
            <a:r>
              <a:rPr lang="ru-RU" sz="1600" dirty="0" smtClean="0">
                <a:solidFill>
                  <a:srgbClr val="000000"/>
                </a:solidFill>
              </a:rPr>
              <a:t> Актуальность образовательных услуг и программ</a:t>
            </a:r>
            <a:endParaRPr lang="ru-RU" sz="1600" dirty="0">
              <a:solidFill>
                <a:srgbClr val="000000"/>
              </a:solidFill>
            </a:endParaRPr>
          </a:p>
          <a:p>
            <a:r>
              <a:rPr lang="ru-RU" sz="1600" dirty="0" smtClean="0">
                <a:solidFill>
                  <a:srgbClr val="4E6F3D"/>
                </a:solidFill>
              </a:rPr>
              <a:t>2.3</a:t>
            </a:r>
            <a:r>
              <a:rPr lang="ru-RU" sz="1600" dirty="0">
                <a:solidFill>
                  <a:srgbClr val="4E6F3D"/>
                </a:solidFill>
              </a:rPr>
              <a:t>.</a:t>
            </a:r>
            <a:r>
              <a:rPr lang="ru-RU" sz="1600" dirty="0">
                <a:solidFill>
                  <a:srgbClr val="000000"/>
                </a:solidFill>
              </a:rPr>
              <a:t> Консультации преподавателей в период обучения</a:t>
            </a:r>
          </a:p>
        </p:txBody>
      </p:sp>
      <p:sp>
        <p:nvSpPr>
          <p:cNvPr id="12" name="AutoShape 695"/>
          <p:cNvSpPr>
            <a:spLocks noChangeArrowheads="1"/>
          </p:cNvSpPr>
          <p:nvPr/>
        </p:nvSpPr>
        <p:spPr bwMode="auto">
          <a:xfrm>
            <a:off x="4500562" y="2428868"/>
            <a:ext cx="4032250" cy="2160587"/>
          </a:xfrm>
          <a:prstGeom prst="wedgeRoundRectCallout">
            <a:avLst>
              <a:gd name="adj1" fmla="val -58269"/>
              <a:gd name="adj2" fmla="val -20903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srgbClr val="4E6F3D"/>
                </a:solidFill>
              </a:rPr>
              <a:t>3.1.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Четкость и регулярность обмена информацией с преподавателями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3.2.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Ясность и достоверность информации об организации процесса </a:t>
            </a:r>
            <a:r>
              <a:rPr lang="ru-RU" sz="1600" dirty="0" smtClean="0">
                <a:solidFill>
                  <a:srgbClr val="000000"/>
                </a:solidFill>
              </a:rPr>
              <a:t>обучения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3.3.</a:t>
            </a:r>
            <a:r>
              <a:rPr lang="ru-RU" sz="1600" dirty="0" smtClean="0">
                <a:solidFill>
                  <a:srgbClr val="000000"/>
                </a:solidFill>
              </a:rPr>
              <a:t> Соблюдение согласованных сроков обучения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0" name="AutoShape 699"/>
          <p:cNvSpPr>
            <a:spLocks noChangeArrowheads="1"/>
          </p:cNvSpPr>
          <p:nvPr/>
        </p:nvSpPr>
        <p:spPr bwMode="auto">
          <a:xfrm>
            <a:off x="4429124" y="2643182"/>
            <a:ext cx="4032250" cy="2016125"/>
          </a:xfrm>
          <a:prstGeom prst="wedgeRoundRectCallout">
            <a:avLst>
              <a:gd name="adj1" fmla="val -58347"/>
              <a:gd name="adj2" fmla="val 9764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>
                <a:solidFill>
                  <a:srgbClr val="4E6F3D"/>
                </a:solidFill>
              </a:rPr>
              <a:t>4.1.</a:t>
            </a:r>
            <a:r>
              <a:rPr lang="ru-RU" sz="1600" dirty="0">
                <a:solidFill>
                  <a:srgbClr val="000000"/>
                </a:solidFill>
              </a:rPr>
              <a:t> Учет пожеланий и требований </a:t>
            </a:r>
            <a:r>
              <a:rPr lang="ru-RU" sz="1600" dirty="0" smtClean="0">
                <a:solidFill>
                  <a:srgbClr val="000000"/>
                </a:solidFill>
              </a:rPr>
              <a:t>слушателей и предприятий</a:t>
            </a:r>
            <a:endParaRPr lang="ru-RU" sz="1600" dirty="0">
              <a:solidFill>
                <a:srgbClr val="000000"/>
              </a:solidFill>
            </a:endParaRPr>
          </a:p>
          <a:p>
            <a:r>
              <a:rPr lang="ru-RU" sz="1600" dirty="0">
                <a:solidFill>
                  <a:srgbClr val="4E6F3D"/>
                </a:solidFill>
              </a:rPr>
              <a:t>4.2.</a:t>
            </a:r>
            <a:r>
              <a:rPr lang="ru-RU" sz="1600" dirty="0">
                <a:solidFill>
                  <a:srgbClr val="000000"/>
                </a:solidFill>
              </a:rPr>
              <a:t> Возможность обучения </a:t>
            </a:r>
            <a:r>
              <a:rPr lang="ru-RU" sz="1600" dirty="0" smtClean="0">
                <a:solidFill>
                  <a:srgbClr val="000000"/>
                </a:solidFill>
              </a:rPr>
              <a:t>в индивидуальные сроки</a:t>
            </a:r>
            <a:endParaRPr lang="ru-RU" sz="1600" dirty="0">
              <a:solidFill>
                <a:srgbClr val="000000"/>
              </a:solidFill>
            </a:endParaRPr>
          </a:p>
          <a:p>
            <a:r>
              <a:rPr lang="ru-RU" sz="1600" dirty="0">
                <a:solidFill>
                  <a:srgbClr val="4E6F3D"/>
                </a:solidFill>
              </a:rPr>
              <a:t>4.3.</a:t>
            </a:r>
            <a:r>
              <a:rPr lang="ru-RU" sz="1600" dirty="0">
                <a:solidFill>
                  <a:srgbClr val="000000"/>
                </a:solidFill>
              </a:rPr>
              <a:t> Возможность обучения по индивидуальной схеме (содержание)</a:t>
            </a:r>
          </a:p>
        </p:txBody>
      </p:sp>
      <p:sp>
        <p:nvSpPr>
          <p:cNvPr id="16" name="AutoShape 701"/>
          <p:cNvSpPr>
            <a:spLocks noChangeArrowheads="1"/>
          </p:cNvSpPr>
          <p:nvPr/>
        </p:nvSpPr>
        <p:spPr bwMode="auto">
          <a:xfrm>
            <a:off x="4500562" y="3643314"/>
            <a:ext cx="4032250" cy="1285884"/>
          </a:xfrm>
          <a:prstGeom prst="wedgeRoundRectCallout">
            <a:avLst>
              <a:gd name="adj1" fmla="val -60781"/>
              <a:gd name="adj2" fmla="val 22312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>
                <a:solidFill>
                  <a:srgbClr val="4E6F3D"/>
                </a:solidFill>
              </a:rPr>
              <a:t>5.1.</a:t>
            </a:r>
            <a:r>
              <a:rPr lang="ru-RU" sz="1600" dirty="0">
                <a:solidFill>
                  <a:srgbClr val="000000"/>
                </a:solidFill>
              </a:rPr>
              <a:t> Практическая ценность материалов курса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5.2.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Влияние обучения на профессиональную карьеру</a:t>
            </a:r>
          </a:p>
        </p:txBody>
      </p:sp>
      <p:sp>
        <p:nvSpPr>
          <p:cNvPr id="19" name="AutoShape 704"/>
          <p:cNvSpPr>
            <a:spLocks noChangeArrowheads="1"/>
          </p:cNvSpPr>
          <p:nvPr/>
        </p:nvSpPr>
        <p:spPr bwMode="auto">
          <a:xfrm>
            <a:off x="4786314" y="4500570"/>
            <a:ext cx="3714776" cy="1428760"/>
          </a:xfrm>
          <a:prstGeom prst="wedgeRoundRectCallout">
            <a:avLst>
              <a:gd name="adj1" fmla="val -69649"/>
              <a:gd name="adj2" fmla="val 21563"/>
              <a:gd name="adj3" fmla="val 16667"/>
            </a:avLst>
          </a:prstGeom>
          <a:solidFill>
            <a:schemeClr val="bg1"/>
          </a:solidFill>
          <a:ln w="28575">
            <a:solidFill>
              <a:srgbClr val="4E6F3D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srgbClr val="4E6F3D"/>
                </a:solidFill>
              </a:rPr>
              <a:t>6.1.</a:t>
            </a:r>
            <a:r>
              <a:rPr lang="ru-RU" sz="1600" dirty="0" smtClean="0">
                <a:solidFill>
                  <a:srgbClr val="000000"/>
                </a:solidFill>
              </a:rPr>
              <a:t> Соотношение цена</a:t>
            </a:r>
            <a:r>
              <a:rPr lang="en-US" sz="1600" dirty="0" smtClean="0">
                <a:solidFill>
                  <a:srgbClr val="000000"/>
                </a:solidFill>
              </a:rPr>
              <a:t>/</a:t>
            </a:r>
            <a:r>
              <a:rPr lang="ru-RU" sz="1600" dirty="0" smtClean="0">
                <a:solidFill>
                  <a:srgbClr val="000000"/>
                </a:solidFill>
              </a:rPr>
              <a:t>качество программ обучения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6.2.</a:t>
            </a:r>
            <a:r>
              <a:rPr lang="ru-RU" sz="1600" dirty="0" smtClean="0">
                <a:solidFill>
                  <a:srgbClr val="000000"/>
                </a:solidFill>
              </a:rPr>
              <a:t> Образовательные инновации в рамках программ обучения</a:t>
            </a:r>
          </a:p>
          <a:p>
            <a:r>
              <a:rPr lang="ru-RU" sz="1600" dirty="0" smtClean="0">
                <a:solidFill>
                  <a:srgbClr val="4E6F3D"/>
                </a:solidFill>
              </a:rPr>
              <a:t>6.3.</a:t>
            </a:r>
            <a:r>
              <a:rPr lang="ru-RU" sz="1600" dirty="0" smtClean="0">
                <a:solidFill>
                  <a:srgbClr val="000000"/>
                </a:solidFill>
              </a:rPr>
              <a:t> Статус документа об образовании</a:t>
            </a:r>
            <a:endParaRPr lang="ru-RU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1" grpId="0" animBg="1"/>
      <p:bldP spid="22" grpId="0" animBg="1"/>
      <p:bldP spid="12" grpId="0" animBg="1"/>
      <p:bldP spid="20" grpId="0" animBg="1"/>
      <p:bldP spid="16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63888" y="3304950"/>
            <a:ext cx="5413312" cy="1095600"/>
          </a:xfrm>
        </p:spPr>
        <p:txBody>
          <a:bodyPr>
            <a:noAutofit/>
          </a:bodyPr>
          <a:lstStyle/>
          <a:p>
            <a:pPr lvl="0" algn="ctr">
              <a:lnSpc>
                <a:spcPct val="80000"/>
              </a:lnSpc>
              <a:spcBef>
                <a:spcPts val="0"/>
              </a:spcBef>
            </a:pPr>
            <a:r>
              <a:rPr lang="ru-RU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>Спасибо за </a:t>
            </a:r>
            <a:r>
              <a:rPr lang="ru-RU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/>
            </a:r>
            <a:br>
              <a:rPr lang="ru-RU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</a:br>
            <a:r>
              <a:rPr lang="ru-RU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>внимание</a:t>
            </a:r>
            <a:r>
              <a:rPr lang="ru-RU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>!</a:t>
            </a:r>
            <a:r>
              <a:rPr lang="ru-RU" sz="7200" dirty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/>
            </a:r>
            <a:br>
              <a:rPr lang="ru-RU" sz="7200" dirty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</a:br>
            <a:endParaRPr lang="ru-RU" sz="4000" dirty="0"/>
          </a:p>
        </p:txBody>
      </p:sp>
      <p:pic>
        <p:nvPicPr>
          <p:cNvPr id="7" name="Picture 2" descr="E:\Презентация\tempus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260648"/>
            <a:ext cx="1622558" cy="1728192"/>
          </a:xfrm>
          <a:prstGeom prst="rect">
            <a:avLst/>
          </a:prstGeom>
          <a:noFill/>
        </p:spPr>
      </p:pic>
      <p:pic>
        <p:nvPicPr>
          <p:cNvPr id="8" name="Picture 3" descr="E:\Презентация\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1874986" cy="1800200"/>
          </a:xfrm>
          <a:prstGeom prst="rect">
            <a:avLst/>
          </a:prstGeom>
          <a:noFill/>
        </p:spPr>
      </p:pic>
      <p:pic>
        <p:nvPicPr>
          <p:cNvPr id="9" name="Рисунок 8" descr="78080814_3dfrogwallpaper1366x768__8_.jpg"/>
          <p:cNvPicPr>
            <a:picLocks noChangeAspect="1"/>
          </p:cNvPicPr>
          <p:nvPr/>
        </p:nvPicPr>
        <p:blipFill>
          <a:blip r:embed="rId6" cstate="print"/>
          <a:srcRect l="30284" r="26960" b="8111"/>
          <a:stretch>
            <a:fillRect/>
          </a:stretch>
        </p:blipFill>
        <p:spPr>
          <a:xfrm>
            <a:off x="2771800" y="115365"/>
            <a:ext cx="5580112" cy="6742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tb5iYcBF5pNknMcsH5Nw4"/>
</p:tagLst>
</file>

<file path=ppt/theme/theme1.xml><?xml version="1.0" encoding="utf-8"?>
<a:theme xmlns:a="http://schemas.openxmlformats.org/drawingml/2006/main" name="Знакомство с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IntroducingPowerPoint2010</Template>
  <TotalTime>0</TotalTime>
  <Words>513</Words>
  <Application>Microsoft Office PowerPoint</Application>
  <PresentationFormat>Экран (4:3)</PresentationFormat>
  <Paragraphs>143</Paragraphs>
  <Slides>39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Знакомство с PowerPoint 2010</vt:lpstr>
      <vt:lpstr>  СИСТЕМА ДИСТАНЦИОННОГО ОБУЧЕНИЯ </vt:lpstr>
      <vt:lpstr>Знакомство  с порталом ЯУМ</vt:lpstr>
      <vt:lpstr>Распространение результатов</vt:lpstr>
      <vt:lpstr>Слайд 4</vt:lpstr>
      <vt:lpstr>Слайд 5</vt:lpstr>
      <vt:lpstr>Консорциум WeNet</vt:lpstr>
      <vt:lpstr>Слайд 7</vt:lpstr>
      <vt:lpstr>Слайд 8</vt:lpstr>
      <vt:lpstr>Курсы повышения квалификации</vt:lpstr>
      <vt:lpstr>  СИСТЕМА ДИСТАНЦИОННОГО ОБУЧЕНИЯ </vt:lpstr>
      <vt:lpstr>Продолжительность курсов</vt:lpstr>
      <vt:lpstr>Слайд 12</vt:lpstr>
      <vt:lpstr>Слайд 13</vt:lpstr>
      <vt:lpstr>Слайд 14</vt:lpstr>
      <vt:lpstr>Инструменты moodle</vt:lpstr>
      <vt:lpstr>ЛИЧНЫЙ  КАБИНЕТ</vt:lpstr>
      <vt:lpstr>     Личный кабинет-  доказанная социальными сетями эффективность</vt:lpstr>
      <vt:lpstr>Слайд 18</vt:lpstr>
      <vt:lpstr>Слайд 19</vt:lpstr>
      <vt:lpstr>Форум – техническое решение для организации дискуссии </vt:lpstr>
      <vt:lpstr>Слайд 21</vt:lpstr>
      <vt:lpstr>Слайд 22</vt:lpstr>
      <vt:lpstr>Рост количества посещений портала после введения форума</vt:lpstr>
      <vt:lpstr>Элементы и ресурсы moodle </vt:lpstr>
      <vt:lpstr>Слайд 25</vt:lpstr>
      <vt:lpstr>  </vt:lpstr>
      <vt:lpstr>Слайд 27</vt:lpstr>
      <vt:lpstr>Представление данных в виде элемента «лекция»</vt:lpstr>
      <vt:lpstr>Слайд 29</vt:lpstr>
      <vt:lpstr>Видео презентации, слайд-шоу – ключевой образовательный элемент для moodle!</vt:lpstr>
      <vt:lpstr>Слайд 31</vt:lpstr>
      <vt:lpstr>Слайд 32</vt:lpstr>
      <vt:lpstr>Слайд 33</vt:lpstr>
      <vt:lpstr>Слайд 34</vt:lpstr>
      <vt:lpstr>Слайд 35</vt:lpstr>
      <vt:lpstr>Слайд 36</vt:lpstr>
      <vt:lpstr>Оценка качества курсов</vt:lpstr>
      <vt:lpstr>  ОЦЕНКА КАЧЕСТВА СДО</vt:lpstr>
      <vt:lpstr>Спасибо за 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2011-09-20T11:49:07Z</dcterms:created>
  <dcterms:modified xsi:type="dcterms:W3CDTF">2011-10-04T04:32:57Z</dcterms:modified>
</cp:coreProperties>
</file>